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tags/tag122.xml" ContentType="application/vnd.openxmlformats-officedocument.presentationml.tags+xml"/>
  <Override PartName="/ppt/tags/tag140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Override PartName="/ppt/tags/tag100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09.xml" ContentType="application/vnd.openxmlformats-officedocument.presentationml.tags+xml"/>
  <Override PartName="/ppt/tags/tag138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tags/tag105.xml" ContentType="application/vnd.openxmlformats-officedocument.presentationml.tags+xml"/>
  <Override PartName="/ppt/tags/tag134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41.xml" ContentType="application/vnd.openxmlformats-officedocument.presentationml.tag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9.xml" ContentType="application/vnd.openxmlformats-officedocument.presentationml.tags+xml"/>
  <Override PartName="/ppt/tags/tag68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ppt/tags/tag142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6" r:id="rId2"/>
    <p:sldId id="439" r:id="rId3"/>
    <p:sldId id="440" r:id="rId4"/>
    <p:sldId id="441" r:id="rId5"/>
    <p:sldId id="442" r:id="rId6"/>
    <p:sldId id="443" r:id="rId7"/>
    <p:sldId id="444" r:id="rId8"/>
    <p:sldId id="445" r:id="rId9"/>
    <p:sldId id="447" r:id="rId10"/>
    <p:sldId id="448" r:id="rId11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004B87"/>
    <a:srgbClr val="97DCFF"/>
    <a:srgbClr val="5A8E18"/>
    <a:srgbClr val="00313C"/>
    <a:srgbClr val="007F9B"/>
    <a:srgbClr val="969696"/>
    <a:srgbClr val="81D5FF"/>
    <a:srgbClr val="A6A6A6"/>
    <a:srgbClr val="81C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87" autoAdjust="0"/>
    <p:restoredTop sz="92319" autoAdjust="0"/>
  </p:normalViewPr>
  <p:slideViewPr>
    <p:cSldViewPr showGuides="1">
      <p:cViewPr varScale="1">
        <p:scale>
          <a:sx n="96" d="100"/>
          <a:sy n="96" d="100"/>
        </p:scale>
        <p:origin x="-192" y="-96"/>
      </p:cViewPr>
      <p:guideLst>
        <p:guide orient="horz" pos="2160"/>
        <p:guide orient="horz" pos="799"/>
        <p:guide pos="2880"/>
        <p:guide pos="5556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34"/>
    </p:cViewPr>
  </p:sorterViewPr>
  <p:notesViewPr>
    <p:cSldViewPr showGuides="1">
      <p:cViewPr varScale="1">
        <p:scale>
          <a:sx n="75" d="100"/>
          <a:sy n="75" d="100"/>
        </p:scale>
        <p:origin x="-1998" y="-84"/>
      </p:cViewPr>
      <p:guideLst>
        <p:guide orient="horz" pos="3129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A697C-5849-4DDF-A6C8-08E6893940F4}" type="datetimeFigureOut">
              <a:rPr lang="en-AU" smtClean="0"/>
              <a:pPr/>
              <a:t>22/11/2013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014AF-979A-46D9-9B43-4C67319580D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514441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92BC2-9435-4D31-AEB3-5D5877AD6447}" type="datetimeFigureOut">
              <a:rPr lang="en-AU" smtClean="0"/>
              <a:pPr/>
              <a:t>22/11/2013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6893" y="4652865"/>
            <a:ext cx="6420714" cy="5005356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96215-5E4C-414D-A8DB-C38AA7CF7C2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420318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D78627-10D7-41A6-B41C-1AC4A7ADCDE1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08200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497" y="5500319"/>
            <a:ext cx="9170984" cy="1357681"/>
            <a:chOff x="1497" y="5500319"/>
            <a:chExt cx="9170984" cy="1357681"/>
          </a:xfrm>
        </p:grpSpPr>
        <p:sp>
          <p:nvSpPr>
            <p:cNvPr id="8" name="Rectangle 7"/>
            <p:cNvSpPr/>
            <p:nvPr userDrawn="1"/>
          </p:nvSpPr>
          <p:spPr>
            <a:xfrm>
              <a:off x="1497" y="5940320"/>
              <a:ext cx="9158377" cy="917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Freeform 7"/>
            <p:cNvSpPr>
              <a:spLocks noEditPoints="1"/>
            </p:cNvSpPr>
            <p:nvPr userDrawn="1"/>
          </p:nvSpPr>
          <p:spPr bwMode="auto">
            <a:xfrm>
              <a:off x="1497" y="5563679"/>
              <a:ext cx="9170984" cy="932871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0" y="117"/>
                </a:cxn>
                <a:cxn ang="0">
                  <a:pos x="0" y="137"/>
                </a:cxn>
                <a:cxn ang="0">
                  <a:pos x="2030" y="137"/>
                </a:cxn>
                <a:cxn ang="0">
                  <a:pos x="2313" y="117"/>
                </a:cxn>
                <a:cxn ang="0">
                  <a:pos x="2880" y="0"/>
                </a:cxn>
                <a:cxn ang="0">
                  <a:pos x="2880" y="0"/>
                </a:cxn>
                <a:cxn ang="0">
                  <a:pos x="2880" y="117"/>
                </a:cxn>
                <a:cxn ang="0">
                  <a:pos x="2313" y="117"/>
                </a:cxn>
                <a:cxn ang="0">
                  <a:pos x="2784" y="293"/>
                </a:cxn>
                <a:cxn ang="0">
                  <a:pos x="2880" y="293"/>
                </a:cxn>
                <a:cxn ang="0">
                  <a:pos x="2880" y="0"/>
                </a:cxn>
              </a:cxnLst>
              <a:rect l="0" t="0" r="r" b="b"/>
              <a:pathLst>
                <a:path w="2880" h="293">
                  <a:moveTo>
                    <a:pt x="2313" y="117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030" y="137"/>
                    <a:pt x="2030" y="137"/>
                    <a:pt x="2030" y="137"/>
                  </a:cubicBezTo>
                  <a:cubicBezTo>
                    <a:pt x="2214" y="137"/>
                    <a:pt x="2274" y="132"/>
                    <a:pt x="2313" y="117"/>
                  </a:cubicBezTo>
                  <a:moveTo>
                    <a:pt x="2880" y="0"/>
                  </a:moveTo>
                  <a:cubicBezTo>
                    <a:pt x="2880" y="0"/>
                    <a:pt x="2880" y="0"/>
                    <a:pt x="2880" y="0"/>
                  </a:cubicBezTo>
                  <a:cubicBezTo>
                    <a:pt x="2880" y="117"/>
                    <a:pt x="2880" y="117"/>
                    <a:pt x="2880" y="117"/>
                  </a:cubicBezTo>
                  <a:cubicBezTo>
                    <a:pt x="2313" y="117"/>
                    <a:pt x="2313" y="117"/>
                    <a:pt x="2313" y="117"/>
                  </a:cubicBezTo>
                  <a:cubicBezTo>
                    <a:pt x="2411" y="197"/>
                    <a:pt x="2542" y="293"/>
                    <a:pt x="2784" y="293"/>
                  </a:cubicBezTo>
                  <a:cubicBezTo>
                    <a:pt x="2842" y="293"/>
                    <a:pt x="2880" y="293"/>
                    <a:pt x="2880" y="293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1497" y="5500319"/>
              <a:ext cx="9170984" cy="435430"/>
            </a:xfrm>
            <a:custGeom>
              <a:avLst/>
              <a:gdLst/>
              <a:ahLst/>
              <a:cxnLst>
                <a:cxn ang="0">
                  <a:pos x="2880" y="20"/>
                </a:cxn>
                <a:cxn ang="0">
                  <a:pos x="2789" y="20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880" y="137"/>
                </a:cxn>
                <a:cxn ang="0">
                  <a:pos x="2880" y="20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1860" y="0"/>
                </a:cxn>
              </a:cxnLst>
              <a:rect l="0" t="0" r="r" b="b"/>
              <a:pathLst>
                <a:path w="2880" h="137">
                  <a:moveTo>
                    <a:pt x="2880" y="20"/>
                  </a:moveTo>
                  <a:cubicBezTo>
                    <a:pt x="2789" y="20"/>
                    <a:pt x="2789" y="20"/>
                    <a:pt x="2789" y="20"/>
                  </a:cubicBezTo>
                  <a:cubicBezTo>
                    <a:pt x="2500" y="20"/>
                    <a:pt x="2393" y="10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880" y="137"/>
                    <a:pt x="2880" y="137"/>
                    <a:pt x="2880" y="137"/>
                  </a:cubicBezTo>
                  <a:cubicBezTo>
                    <a:pt x="2880" y="20"/>
                    <a:pt x="2880" y="20"/>
                    <a:pt x="2880" y="20"/>
                  </a:cubicBezTo>
                  <a:moveTo>
                    <a:pt x="186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216" y="57"/>
                    <a:pt x="2053" y="0"/>
                    <a:pt x="1860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97" y="5563679"/>
              <a:ext cx="7365906" cy="432734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6"/>
                </a:cxn>
                <a:cxn ang="0">
                  <a:pos x="2030" y="136"/>
                </a:cxn>
                <a:cxn ang="0">
                  <a:pos x="2313" y="117"/>
                </a:cxn>
              </a:cxnLst>
              <a:rect l="0" t="0" r="r" b="b"/>
              <a:pathLst>
                <a:path w="2313" h="136">
                  <a:moveTo>
                    <a:pt x="2313" y="117"/>
                  </a:moveTo>
                  <a:cubicBezTo>
                    <a:pt x="2204" y="55"/>
                    <a:pt x="2053" y="0"/>
                    <a:pt x="18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030" y="136"/>
                    <a:pt x="2030" y="136"/>
                    <a:pt x="2030" y="136"/>
                  </a:cubicBezTo>
                  <a:cubicBezTo>
                    <a:pt x="2214" y="136"/>
                    <a:pt x="2274" y="132"/>
                    <a:pt x="2313" y="117"/>
                  </a:cubicBezTo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7367402" y="5563679"/>
              <a:ext cx="1805078" cy="869511"/>
            </a:xfrm>
            <a:custGeom>
              <a:avLst/>
              <a:gdLst/>
              <a:ahLst/>
              <a:cxnLst>
                <a:cxn ang="0">
                  <a:pos x="476" y="0"/>
                </a:cxn>
                <a:cxn ang="0">
                  <a:pos x="0" y="117"/>
                </a:cxn>
                <a:cxn ang="0">
                  <a:pos x="471" y="273"/>
                </a:cxn>
                <a:cxn ang="0">
                  <a:pos x="567" y="273"/>
                </a:cxn>
                <a:cxn ang="0">
                  <a:pos x="567" y="0"/>
                </a:cxn>
                <a:cxn ang="0">
                  <a:pos x="476" y="0"/>
                </a:cxn>
              </a:cxnLst>
              <a:rect l="0" t="0" r="r" b="b"/>
              <a:pathLst>
                <a:path w="567" h="273">
                  <a:moveTo>
                    <a:pt x="476" y="0"/>
                  </a:moveTo>
                  <a:cubicBezTo>
                    <a:pt x="187" y="0"/>
                    <a:pt x="80" y="87"/>
                    <a:pt x="0" y="117"/>
                  </a:cubicBezTo>
                  <a:cubicBezTo>
                    <a:pt x="128" y="190"/>
                    <a:pt x="229" y="273"/>
                    <a:pt x="471" y="273"/>
                  </a:cubicBezTo>
                  <a:cubicBezTo>
                    <a:pt x="529" y="273"/>
                    <a:pt x="567" y="273"/>
                    <a:pt x="567" y="273"/>
                  </a:cubicBezTo>
                  <a:cubicBezTo>
                    <a:pt x="567" y="0"/>
                    <a:pt x="567" y="0"/>
                    <a:pt x="567" y="0"/>
                  </a:cubicBezTo>
                  <a:lnTo>
                    <a:pt x="47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520713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4263885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0000" y="1276350"/>
            <a:ext cx="8460000" cy="4559300"/>
          </a:xfrm>
        </p:spPr>
        <p:txBody>
          <a:bodyPr/>
          <a:lstStyle>
            <a:lvl1pPr>
              <a:lnSpc>
                <a:spcPct val="85000"/>
              </a:lnSpc>
              <a:spcAft>
                <a:spcPts val="0"/>
              </a:spcAft>
              <a:buFontTx/>
              <a:buNone/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  <a:lvl2pPr marL="0" indent="0">
              <a:lnSpc>
                <a:spcPct val="85000"/>
              </a:lnSpc>
              <a:spcAft>
                <a:spcPts val="0"/>
              </a:spcAft>
              <a:buNone/>
              <a:defRPr sz="4000" b="1">
                <a:solidFill>
                  <a:schemeClr val="accent2"/>
                </a:solidFill>
              </a:defRPr>
            </a:lvl2pPr>
            <a:lvl3pPr marL="0" indent="0">
              <a:spcBef>
                <a:spcPts val="2200"/>
              </a:spcBef>
              <a:buNone/>
              <a:defRPr b="1">
                <a:solidFill>
                  <a:srgbClr val="00313C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3693824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7938" y="6056313"/>
            <a:ext cx="9161463" cy="801687"/>
            <a:chOff x="-7938" y="6056313"/>
            <a:chExt cx="9161463" cy="801687"/>
          </a:xfrm>
        </p:grpSpPr>
        <p:sp>
          <p:nvSpPr>
            <p:cNvPr id="32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33" name="Group 1"/>
            <p:cNvGrpSpPr>
              <a:grpSpLocks/>
            </p:cNvGrpSpPr>
            <p:nvPr userDrawn="1"/>
          </p:nvGrpSpPr>
          <p:grpSpPr bwMode="auto">
            <a:xfrm>
              <a:off x="1588" y="6065838"/>
              <a:ext cx="9142412" cy="690562"/>
              <a:chOff x="1495" y="6065893"/>
              <a:chExt cx="9143026" cy="690564"/>
            </a:xfrm>
          </p:grpSpPr>
          <p:sp>
            <p:nvSpPr>
              <p:cNvPr id="35" name="Freeform 8"/>
              <p:cNvSpPr>
                <a:spLocks noEditPoints="1"/>
              </p:cNvSpPr>
              <p:nvPr userDrawn="1"/>
            </p:nvSpPr>
            <p:spPr bwMode="auto">
              <a:xfrm>
                <a:off x="1495" y="6065893"/>
                <a:ext cx="9143026" cy="690563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6" name="Freeform 9"/>
              <p:cNvSpPr>
                <a:spLocks noEditPoints="1"/>
              </p:cNvSpPr>
              <p:nvPr userDrawn="1"/>
            </p:nvSpPr>
            <p:spPr bwMode="auto">
              <a:xfrm>
                <a:off x="1495" y="6367519"/>
                <a:ext cx="9143026" cy="388938"/>
              </a:xfrm>
              <a:custGeom>
                <a:avLst/>
                <a:gdLst>
                  <a:gd name="T0" fmla="*/ 2486 w 2880"/>
                  <a:gd name="T1" fmla="*/ 0 h 122"/>
                  <a:gd name="T2" fmla="*/ 0 w 2880"/>
                  <a:gd name="T3" fmla="*/ 0 h 122"/>
                  <a:gd name="T4" fmla="*/ 0 w 2880"/>
                  <a:gd name="T5" fmla="*/ 13 h 122"/>
                  <a:gd name="T6" fmla="*/ 2289 w 2880"/>
                  <a:gd name="T7" fmla="*/ 13 h 122"/>
                  <a:gd name="T8" fmla="*/ 2486 w 2880"/>
                  <a:gd name="T9" fmla="*/ 0 h 122"/>
                  <a:gd name="T10" fmla="*/ 2880 w 2880"/>
                  <a:gd name="T11" fmla="*/ 0 h 122"/>
                  <a:gd name="T12" fmla="*/ 2486 w 2880"/>
                  <a:gd name="T13" fmla="*/ 0 h 122"/>
                  <a:gd name="T14" fmla="*/ 2813 w 2880"/>
                  <a:gd name="T15" fmla="*/ 122 h 122"/>
                  <a:gd name="T16" fmla="*/ 2880 w 2880"/>
                  <a:gd name="T17" fmla="*/ 122 h 122"/>
                  <a:gd name="T18" fmla="*/ 2880 w 2880"/>
                  <a:gd name="T19" fmla="*/ 0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80" h="122">
                    <a:moveTo>
                      <a:pt x="2486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289" y="13"/>
                      <a:pt x="2289" y="13"/>
                      <a:pt x="2289" y="13"/>
                    </a:cubicBezTo>
                    <a:cubicBezTo>
                      <a:pt x="2418" y="13"/>
                      <a:pt x="2459" y="10"/>
                      <a:pt x="2486" y="0"/>
                    </a:cubicBezTo>
                    <a:moveTo>
                      <a:pt x="2880" y="0"/>
                    </a:moveTo>
                    <a:cubicBezTo>
                      <a:pt x="2486" y="0"/>
                      <a:pt x="2486" y="0"/>
                      <a:pt x="2486" y="0"/>
                    </a:cubicBezTo>
                    <a:cubicBezTo>
                      <a:pt x="2554" y="56"/>
                      <a:pt x="2645" y="122"/>
                      <a:pt x="2813" y="122"/>
                    </a:cubicBezTo>
                    <a:cubicBezTo>
                      <a:pt x="2854" y="122"/>
                      <a:pt x="2880" y="122"/>
                      <a:pt x="2880" y="122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7" name="Freeform 10"/>
              <p:cNvSpPr>
                <a:spLocks/>
              </p:cNvSpPr>
              <p:nvPr userDrawn="1"/>
            </p:nvSpPr>
            <p:spPr bwMode="auto">
              <a:xfrm>
                <a:off x="1495" y="6110344"/>
                <a:ext cx="7891992" cy="298450"/>
              </a:xfrm>
              <a:custGeom>
                <a:avLst/>
                <a:gdLst>
                  <a:gd name="T0" fmla="*/ 2486 w 2486"/>
                  <a:gd name="T1" fmla="*/ 81 h 94"/>
                  <a:gd name="T2" fmla="*/ 2171 w 2486"/>
                  <a:gd name="T3" fmla="*/ 0 h 94"/>
                  <a:gd name="T4" fmla="*/ 0 w 2486"/>
                  <a:gd name="T5" fmla="*/ 0 h 94"/>
                  <a:gd name="T6" fmla="*/ 0 w 2486"/>
                  <a:gd name="T7" fmla="*/ 94 h 94"/>
                  <a:gd name="T8" fmla="*/ 2289 w 2486"/>
                  <a:gd name="T9" fmla="*/ 94 h 94"/>
                  <a:gd name="T10" fmla="*/ 2486 w 2486"/>
                  <a:gd name="T11" fmla="*/ 81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86" h="94">
                    <a:moveTo>
                      <a:pt x="2486" y="81"/>
                    </a:moveTo>
                    <a:cubicBezTo>
                      <a:pt x="2410" y="38"/>
                      <a:pt x="2306" y="0"/>
                      <a:pt x="217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94"/>
                      <a:pt x="0" y="94"/>
                      <a:pt x="0" y="94"/>
                    </a:cubicBezTo>
                    <a:cubicBezTo>
                      <a:pt x="2289" y="94"/>
                      <a:pt x="2289" y="94"/>
                      <a:pt x="2289" y="94"/>
                    </a:cubicBezTo>
                    <a:cubicBezTo>
                      <a:pt x="2418" y="94"/>
                      <a:pt x="2459" y="91"/>
                      <a:pt x="2486" y="81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8" name="Freeform 11"/>
              <p:cNvSpPr>
                <a:spLocks/>
              </p:cNvSpPr>
              <p:nvPr userDrawn="1"/>
            </p:nvSpPr>
            <p:spPr bwMode="auto">
              <a:xfrm>
                <a:off x="7893487" y="6110343"/>
                <a:ext cx="1251034" cy="601663"/>
              </a:xfrm>
              <a:custGeom>
                <a:avLst/>
                <a:gdLst>
                  <a:gd name="T0" fmla="*/ 331 w 394"/>
                  <a:gd name="T1" fmla="*/ 0 h 189"/>
                  <a:gd name="T2" fmla="*/ 0 w 394"/>
                  <a:gd name="T3" fmla="*/ 81 h 189"/>
                  <a:gd name="T4" fmla="*/ 327 w 394"/>
                  <a:gd name="T5" fmla="*/ 189 h 189"/>
                  <a:gd name="T6" fmla="*/ 394 w 394"/>
                  <a:gd name="T7" fmla="*/ 189 h 189"/>
                  <a:gd name="T8" fmla="*/ 394 w 394"/>
                  <a:gd name="T9" fmla="*/ 0 h 189"/>
                  <a:gd name="T10" fmla="*/ 331 w 394"/>
                  <a:gd name="T11" fmla="*/ 0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4" h="189">
                    <a:moveTo>
                      <a:pt x="331" y="0"/>
                    </a:moveTo>
                    <a:cubicBezTo>
                      <a:pt x="130" y="0"/>
                      <a:pt x="56" y="60"/>
                      <a:pt x="0" y="81"/>
                    </a:cubicBezTo>
                    <a:cubicBezTo>
                      <a:pt x="89" y="131"/>
                      <a:pt x="159" y="189"/>
                      <a:pt x="327" y="189"/>
                    </a:cubicBezTo>
                    <a:cubicBezTo>
                      <a:pt x="368" y="189"/>
                      <a:pt x="394" y="189"/>
                      <a:pt x="394" y="189"/>
                    </a:cubicBezTo>
                    <a:cubicBezTo>
                      <a:pt x="394" y="0"/>
                      <a:pt x="394" y="0"/>
                      <a:pt x="394" y="0"/>
                    </a:cubicBezTo>
                    <a:lnTo>
                      <a:pt x="33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34" name="Picture 78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8459788" y="6191250"/>
              <a:ext cx="454025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60000" y="1276350"/>
            <a:ext cx="7477125" cy="4559301"/>
          </a:xfrm>
        </p:spPr>
        <p:txBody>
          <a:bodyPr/>
          <a:lstStyle>
            <a:lvl1pPr>
              <a:spcAft>
                <a:spcPts val="0"/>
              </a:spcAft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0" indent="0">
              <a:lnSpc>
                <a:spcPct val="75000"/>
              </a:lnSpc>
              <a:spcAft>
                <a:spcPts val="850"/>
              </a:spcAft>
              <a:buNone/>
              <a:defRPr sz="4400" b="1">
                <a:solidFill>
                  <a:schemeClr val="bg1"/>
                </a:solidFill>
              </a:defRPr>
            </a:lvl2pPr>
            <a:lvl3pPr marL="0" indent="0">
              <a:buNone/>
              <a:defRPr sz="2200" b="1">
                <a:solidFill>
                  <a:srgbClr val="FFFFFF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991" y="6504332"/>
            <a:ext cx="6083845" cy="124274"/>
          </a:xfrm>
        </p:spPr>
        <p:txBody>
          <a:bodyPr/>
          <a:lstStyle/>
          <a:p>
            <a:r>
              <a:rPr lang="en-AU" smtClean="0"/>
              <a:t>Year in review: Annual performance 2011-2012</a:t>
            </a:r>
            <a:endParaRPr lang="en-AU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86412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74" y="3717032"/>
            <a:ext cx="6121438" cy="1539200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358776" y="2744924"/>
            <a:ext cx="8461374" cy="852487"/>
          </a:xfrm>
        </p:spPr>
        <p:txBody>
          <a:bodyPr>
            <a:no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463021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74" y="2168860"/>
            <a:ext cx="6121438" cy="3087372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463021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57139" y="6572250"/>
            <a:ext cx="316522" cy="215444"/>
          </a:xfrm>
          <a:prstGeom prst="rect">
            <a:avLst/>
          </a:prstGeom>
          <a:ln/>
        </p:spPr>
        <p:txBody>
          <a:bodyPr wrap="none" lIns="0" tIns="0" rIns="0" bIns="0"/>
          <a:lstStyle>
            <a:lvl1pPr algn="r">
              <a:defRPr sz="1400" b="0"/>
            </a:lvl1pPr>
          </a:lstStyle>
          <a:p>
            <a:pPr>
              <a:defRPr/>
            </a:pPr>
            <a:fld id="{61776E82-6C09-4B40-AFDE-28201402E6D4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4544" y="150814"/>
            <a:ext cx="7450015" cy="276999"/>
          </a:xfr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sz="1800" i="1">
                <a:solidFill>
                  <a:srgbClr val="B2B2B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74046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86427" y="116632"/>
            <a:ext cx="8273708" cy="576064"/>
          </a:xfrm>
        </p:spPr>
        <p:txBody>
          <a:bodyPr anchor="t"/>
          <a:lstStyle>
            <a:lvl1pPr>
              <a:defRPr sz="16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AU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81354" y="908721"/>
            <a:ext cx="8278782" cy="520142"/>
          </a:xfrm>
        </p:spPr>
        <p:txBody>
          <a:bodyPr wrap="square" lIns="0" tIns="0" rIns="0">
            <a:spAutoFit/>
          </a:bodyPr>
          <a:lstStyle>
            <a:lvl1pPr>
              <a:lnSpc>
                <a:spcPct val="100000"/>
              </a:lnSpc>
              <a:buFontTx/>
              <a:buNone/>
              <a:defRPr sz="1400" b="1" baseline="0"/>
            </a:lvl1pPr>
            <a:lvl2pPr marL="0" indent="0">
              <a:lnSpc>
                <a:spcPct val="100000"/>
              </a:lnSpc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</a:lstStyle>
          <a:p>
            <a:pPr lvl="0"/>
            <a:r>
              <a:rPr lang="en-US" dirty="0" smtClean="0"/>
              <a:t>Chart title – what does this chart show?</a:t>
            </a:r>
          </a:p>
          <a:p>
            <a:pPr lvl="1"/>
            <a:r>
              <a:rPr lang="en-US" dirty="0" smtClean="0"/>
              <a:t>Year, Unit of Measure?</a:t>
            </a:r>
          </a:p>
        </p:txBody>
      </p:sp>
    </p:spTree>
    <p:extLst>
      <p:ext uri="{BB962C8B-B14F-4D97-AF65-F5344CB8AC3E}">
        <p14:creationId xmlns:p14="http://schemas.microsoft.com/office/powerpoint/2010/main" xmlns="" val="79669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86427" y="116632"/>
            <a:ext cx="8273708" cy="576064"/>
          </a:xfrm>
        </p:spPr>
        <p:txBody>
          <a:bodyPr anchor="t"/>
          <a:lstStyle>
            <a:lvl1pPr>
              <a:defRPr sz="16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AU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81354" y="908721"/>
            <a:ext cx="8278782" cy="520142"/>
          </a:xfrm>
        </p:spPr>
        <p:txBody>
          <a:bodyPr wrap="square" lIns="0" tIns="0" rIns="0">
            <a:spAutoFit/>
          </a:bodyPr>
          <a:lstStyle>
            <a:lvl1pPr>
              <a:lnSpc>
                <a:spcPct val="100000"/>
              </a:lnSpc>
              <a:buFontTx/>
              <a:buNone/>
              <a:defRPr sz="1400" b="1" baseline="0"/>
            </a:lvl1pPr>
            <a:lvl2pPr marL="0" indent="0">
              <a:lnSpc>
                <a:spcPct val="100000"/>
              </a:lnSpc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</a:lstStyle>
          <a:p>
            <a:pPr lvl="0"/>
            <a:r>
              <a:rPr lang="en-US" dirty="0" smtClean="0"/>
              <a:t>Chart title – what does this chart show?</a:t>
            </a:r>
          </a:p>
          <a:p>
            <a:pPr lvl="1"/>
            <a:r>
              <a:rPr lang="en-US" dirty="0" smtClean="0"/>
              <a:t>Year, Unit of Measure?</a:t>
            </a:r>
          </a:p>
        </p:txBody>
      </p:sp>
    </p:spTree>
    <p:extLst>
      <p:ext uri="{BB962C8B-B14F-4D97-AF65-F5344CB8AC3E}">
        <p14:creationId xmlns:p14="http://schemas.microsoft.com/office/powerpoint/2010/main" xmlns="" val="169280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86427" y="116632"/>
            <a:ext cx="8273708" cy="576064"/>
          </a:xfrm>
        </p:spPr>
        <p:txBody>
          <a:bodyPr anchor="t"/>
          <a:lstStyle>
            <a:lvl1pPr>
              <a:defRPr sz="16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AU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81354" y="908721"/>
            <a:ext cx="8278782" cy="520142"/>
          </a:xfrm>
        </p:spPr>
        <p:txBody>
          <a:bodyPr wrap="square" lIns="0" tIns="0" rIns="0">
            <a:spAutoFit/>
          </a:bodyPr>
          <a:lstStyle>
            <a:lvl1pPr>
              <a:lnSpc>
                <a:spcPct val="100000"/>
              </a:lnSpc>
              <a:buFontTx/>
              <a:buNone/>
              <a:defRPr sz="1400" b="1" baseline="0"/>
            </a:lvl1pPr>
            <a:lvl2pPr marL="0" indent="0">
              <a:lnSpc>
                <a:spcPct val="100000"/>
              </a:lnSpc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</a:lstStyle>
          <a:p>
            <a:pPr lvl="0"/>
            <a:r>
              <a:rPr lang="en-US" dirty="0" smtClean="0"/>
              <a:t>Chart title – what does this chart show?</a:t>
            </a:r>
          </a:p>
          <a:p>
            <a:pPr lvl="1"/>
            <a:r>
              <a:rPr lang="en-US" dirty="0" smtClean="0"/>
              <a:t>Year, Unit of Measure?</a:t>
            </a:r>
          </a:p>
        </p:txBody>
      </p:sp>
    </p:spTree>
    <p:extLst>
      <p:ext uri="{BB962C8B-B14F-4D97-AF65-F5344CB8AC3E}">
        <p14:creationId xmlns:p14="http://schemas.microsoft.com/office/powerpoint/2010/main" xmlns="" val="103968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86427" y="116632"/>
            <a:ext cx="8273708" cy="576064"/>
          </a:xfrm>
        </p:spPr>
        <p:txBody>
          <a:bodyPr anchor="t"/>
          <a:lstStyle>
            <a:lvl1pPr>
              <a:defRPr sz="16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AU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81354" y="908721"/>
            <a:ext cx="8278782" cy="520142"/>
          </a:xfrm>
        </p:spPr>
        <p:txBody>
          <a:bodyPr wrap="square" lIns="0" tIns="0" rIns="0">
            <a:spAutoFit/>
          </a:bodyPr>
          <a:lstStyle>
            <a:lvl1pPr>
              <a:lnSpc>
                <a:spcPct val="100000"/>
              </a:lnSpc>
              <a:buFontTx/>
              <a:buNone/>
              <a:defRPr sz="1400" b="1" baseline="0"/>
            </a:lvl1pPr>
            <a:lvl2pPr marL="0" indent="0">
              <a:lnSpc>
                <a:spcPct val="100000"/>
              </a:lnSpc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</a:lstStyle>
          <a:p>
            <a:pPr lvl="0"/>
            <a:r>
              <a:rPr lang="en-US" dirty="0" smtClean="0"/>
              <a:t>Chart title – what does this chart show?</a:t>
            </a:r>
          </a:p>
          <a:p>
            <a:pPr lvl="1"/>
            <a:r>
              <a:rPr lang="en-US" dirty="0" smtClean="0"/>
              <a:t>Year, Unit of Measure?</a:t>
            </a:r>
          </a:p>
        </p:txBody>
      </p:sp>
    </p:spTree>
    <p:extLst>
      <p:ext uri="{BB962C8B-B14F-4D97-AF65-F5344CB8AC3E}">
        <p14:creationId xmlns:p14="http://schemas.microsoft.com/office/powerpoint/2010/main" xmlns="" val="2127823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26988" y="357188"/>
            <a:ext cx="9199469" cy="6500812"/>
            <a:chOff x="-26988" y="357188"/>
            <a:chExt cx="9199469" cy="6500812"/>
          </a:xfrm>
        </p:grpSpPr>
        <p:grpSp>
          <p:nvGrpSpPr>
            <p:cNvPr id="29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5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grpSp>
          <p:nvGrpSpPr>
            <p:cNvPr id="30" name="Group 29"/>
            <p:cNvGrpSpPr/>
            <p:nvPr userDrawn="1"/>
          </p:nvGrpSpPr>
          <p:grpSpPr>
            <a:xfrm>
              <a:off x="1497" y="5500319"/>
              <a:ext cx="9170984" cy="1357681"/>
              <a:chOff x="1497" y="5500319"/>
              <a:chExt cx="9170984" cy="1357681"/>
            </a:xfrm>
          </p:grpSpPr>
          <p:sp>
            <p:nvSpPr>
              <p:cNvPr id="31" name="Rectangle 30"/>
              <p:cNvSpPr/>
              <p:nvPr userDrawn="1"/>
            </p:nvSpPr>
            <p:spPr>
              <a:xfrm>
                <a:off x="1497" y="5940320"/>
                <a:ext cx="9158377" cy="917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grpSp>
            <p:nvGrpSpPr>
              <p:cNvPr id="32" name="Group 31"/>
              <p:cNvGrpSpPr/>
              <p:nvPr userDrawn="1"/>
            </p:nvGrpSpPr>
            <p:grpSpPr>
              <a:xfrm>
                <a:off x="1497" y="5500319"/>
                <a:ext cx="9170984" cy="996231"/>
                <a:chOff x="1497" y="5500319"/>
                <a:chExt cx="9170984" cy="996231"/>
              </a:xfrm>
            </p:grpSpPr>
            <p:sp>
              <p:nvSpPr>
                <p:cNvPr id="47" name="Freeform 7"/>
                <p:cNvSpPr>
                  <a:spLocks noEditPoints="1"/>
                </p:cNvSpPr>
                <p:nvPr userDrawn="1"/>
              </p:nvSpPr>
              <p:spPr bwMode="auto">
                <a:xfrm>
                  <a:off x="1497" y="5563679"/>
                  <a:ext cx="9170984" cy="932871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0" y="117"/>
                    </a:cxn>
                    <a:cxn ang="0">
                      <a:pos x="0" y="137"/>
                    </a:cxn>
                    <a:cxn ang="0">
                      <a:pos x="2030" y="137"/>
                    </a:cxn>
                    <a:cxn ang="0">
                      <a:pos x="2313" y="117"/>
                    </a:cxn>
                    <a:cxn ang="0">
                      <a:pos x="2880" y="0"/>
                    </a:cxn>
                    <a:cxn ang="0">
                      <a:pos x="2880" y="0"/>
                    </a:cxn>
                    <a:cxn ang="0">
                      <a:pos x="2880" y="117"/>
                    </a:cxn>
                    <a:cxn ang="0">
                      <a:pos x="2313" y="117"/>
                    </a:cxn>
                    <a:cxn ang="0">
                      <a:pos x="2784" y="293"/>
                    </a:cxn>
                    <a:cxn ang="0">
                      <a:pos x="2880" y="293"/>
                    </a:cxn>
                    <a:cxn ang="0">
                      <a:pos x="2880" y="0"/>
                    </a:cxn>
                  </a:cxnLst>
                  <a:rect l="0" t="0" r="r" b="b"/>
                  <a:pathLst>
                    <a:path w="2880" h="293">
                      <a:moveTo>
                        <a:pt x="2313" y="117"/>
                      </a:move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030" y="137"/>
                        <a:pt x="2030" y="137"/>
                        <a:pt x="2030" y="137"/>
                      </a:cubicBezTo>
                      <a:cubicBezTo>
                        <a:pt x="2214" y="137"/>
                        <a:pt x="2274" y="132"/>
                        <a:pt x="2313" y="117"/>
                      </a:cubicBezTo>
                      <a:moveTo>
                        <a:pt x="2880" y="0"/>
                      </a:moveTo>
                      <a:cubicBezTo>
                        <a:pt x="2880" y="0"/>
                        <a:pt x="2880" y="0"/>
                        <a:pt x="2880" y="0"/>
                      </a:cubicBezTo>
                      <a:cubicBezTo>
                        <a:pt x="2880" y="117"/>
                        <a:pt x="2880" y="117"/>
                        <a:pt x="2880" y="117"/>
                      </a:cubicBezTo>
                      <a:cubicBezTo>
                        <a:pt x="2313" y="117"/>
                        <a:pt x="2313" y="117"/>
                        <a:pt x="2313" y="117"/>
                      </a:cubicBezTo>
                      <a:cubicBezTo>
                        <a:pt x="2411" y="197"/>
                        <a:pt x="2542" y="293"/>
                        <a:pt x="2784" y="293"/>
                      </a:cubicBezTo>
                      <a:cubicBezTo>
                        <a:pt x="2842" y="293"/>
                        <a:pt x="2880" y="293"/>
                        <a:pt x="2880" y="293"/>
                      </a:cubicBezTo>
                      <a:cubicBezTo>
                        <a:pt x="2880" y="0"/>
                        <a:pt x="2880" y="0"/>
                        <a:pt x="2880" y="0"/>
                      </a:cubicBezTo>
                    </a:path>
                  </a:pathLst>
                </a:custGeom>
                <a:solidFill>
                  <a:srgbClr val="BFBF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48" name="Freeform 8"/>
                <p:cNvSpPr>
                  <a:spLocks noEditPoints="1"/>
                </p:cNvSpPr>
                <p:nvPr userDrawn="1"/>
              </p:nvSpPr>
              <p:spPr bwMode="auto">
                <a:xfrm>
                  <a:off x="1497" y="5500319"/>
                  <a:ext cx="9170984" cy="435430"/>
                </a:xfrm>
                <a:custGeom>
                  <a:avLst/>
                  <a:gdLst/>
                  <a:ahLst/>
                  <a:cxnLst>
                    <a:cxn ang="0">
                      <a:pos x="2880" y="20"/>
                    </a:cxn>
                    <a:cxn ang="0">
                      <a:pos x="2789" y="20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880" y="137"/>
                    </a:cxn>
                    <a:cxn ang="0">
                      <a:pos x="2880" y="20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1860" y="0"/>
                    </a:cxn>
                  </a:cxnLst>
                  <a:rect l="0" t="0" r="r" b="b"/>
                  <a:pathLst>
                    <a:path w="2880" h="137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880" y="137"/>
                        <a:pt x="2880" y="137"/>
                        <a:pt x="2880" y="137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49" name="Freeform 9"/>
                <p:cNvSpPr>
                  <a:spLocks/>
                </p:cNvSpPr>
                <p:nvPr userDrawn="1"/>
              </p:nvSpPr>
              <p:spPr bwMode="auto">
                <a:xfrm>
                  <a:off x="1497" y="5563679"/>
                  <a:ext cx="7365906" cy="432734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6"/>
                    </a:cxn>
                    <a:cxn ang="0">
                      <a:pos x="2030" y="136"/>
                    </a:cxn>
                    <a:cxn ang="0">
                      <a:pos x="2313" y="117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50" name="Freeform 10"/>
                <p:cNvSpPr>
                  <a:spLocks/>
                </p:cNvSpPr>
                <p:nvPr userDrawn="1"/>
              </p:nvSpPr>
              <p:spPr bwMode="auto">
                <a:xfrm>
                  <a:off x="7367402" y="5563679"/>
                  <a:ext cx="1805078" cy="869511"/>
                </a:xfrm>
                <a:custGeom>
                  <a:avLst/>
                  <a:gdLst/>
                  <a:ahLst/>
                  <a:cxnLst>
                    <a:cxn ang="0">
                      <a:pos x="476" y="0"/>
                    </a:cxn>
                    <a:cxn ang="0">
                      <a:pos x="0" y="117"/>
                    </a:cxn>
                    <a:cxn ang="0">
                      <a:pos x="471" y="273"/>
                    </a:cxn>
                    <a:cxn ang="0">
                      <a:pos x="567" y="273"/>
                    </a:cxn>
                    <a:cxn ang="0">
                      <a:pos x="567" y="0"/>
                    </a:cxn>
                    <a:cxn ang="0">
                      <a:pos x="476" y="0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</p:grpSp>
          <p:pic>
            <p:nvPicPr>
              <p:cNvPr id="33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screen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4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8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39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0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1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2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3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4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5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6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37967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4544" y="150814"/>
            <a:ext cx="7450015" cy="276999"/>
          </a:xfr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sz="1800" i="1">
                <a:solidFill>
                  <a:srgbClr val="B2B2B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925956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608" y="5500319"/>
            <a:ext cx="9167813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775978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26988" y="357188"/>
            <a:ext cx="9195409" cy="6140081"/>
            <a:chOff x="-26988" y="357188"/>
            <a:chExt cx="9195409" cy="6140081"/>
          </a:xfrm>
        </p:grpSpPr>
        <p:grpSp>
          <p:nvGrpSpPr>
            <p:cNvPr id="29" name="Group 28"/>
            <p:cNvGrpSpPr/>
            <p:nvPr userDrawn="1"/>
          </p:nvGrpSpPr>
          <p:grpSpPr>
            <a:xfrm>
              <a:off x="608" y="5500319"/>
              <a:ext cx="9167813" cy="996950"/>
              <a:chOff x="608" y="5500319"/>
              <a:chExt cx="9167813" cy="996950"/>
            </a:xfrm>
          </p:grpSpPr>
          <p:grpSp>
            <p:nvGrpSpPr>
              <p:cNvPr id="43" name="Group 22"/>
              <p:cNvGrpSpPr>
                <a:grpSpLocks/>
              </p:cNvGrpSpPr>
              <p:nvPr userDrawn="1"/>
            </p:nvGrpSpPr>
            <p:grpSpPr bwMode="auto">
              <a:xfrm>
                <a:off x="608" y="5500319"/>
                <a:ext cx="9167813" cy="996950"/>
                <a:chOff x="-7938" y="5668963"/>
                <a:chExt cx="9167813" cy="996950"/>
              </a:xfrm>
            </p:grpSpPr>
            <p:sp>
              <p:nvSpPr>
                <p:cNvPr id="58" name="Freeform 11"/>
                <p:cNvSpPr>
                  <a:spLocks noEditPoints="1"/>
                </p:cNvSpPr>
                <p:nvPr userDrawn="1"/>
              </p:nvSpPr>
              <p:spPr bwMode="auto">
                <a:xfrm>
                  <a:off x="-7938" y="5668963"/>
                  <a:ext cx="9167813" cy="996950"/>
                </a:xfrm>
                <a:custGeom>
                  <a:avLst/>
                  <a:gdLst>
                    <a:gd name="T0" fmla="*/ 2880 w 2880"/>
                    <a:gd name="T1" fmla="*/ 20 h 313"/>
                    <a:gd name="T2" fmla="*/ 2789 w 2880"/>
                    <a:gd name="T3" fmla="*/ 20 h 313"/>
                    <a:gd name="T4" fmla="*/ 2313 w 2880"/>
                    <a:gd name="T5" fmla="*/ 137 h 313"/>
                    <a:gd name="T6" fmla="*/ 2784 w 2880"/>
                    <a:gd name="T7" fmla="*/ 313 h 313"/>
                    <a:gd name="T8" fmla="*/ 2880 w 2880"/>
                    <a:gd name="T9" fmla="*/ 313 h 313"/>
                    <a:gd name="T10" fmla="*/ 2880 w 2880"/>
                    <a:gd name="T11" fmla="*/ 20 h 313"/>
                    <a:gd name="T12" fmla="*/ 1860 w 2880"/>
                    <a:gd name="T13" fmla="*/ 0 h 313"/>
                    <a:gd name="T14" fmla="*/ 0 w 2880"/>
                    <a:gd name="T15" fmla="*/ 0 h 313"/>
                    <a:gd name="T16" fmla="*/ 0 w 2880"/>
                    <a:gd name="T17" fmla="*/ 157 h 313"/>
                    <a:gd name="T18" fmla="*/ 2030 w 2880"/>
                    <a:gd name="T19" fmla="*/ 157 h 313"/>
                    <a:gd name="T20" fmla="*/ 2313 w 2880"/>
                    <a:gd name="T21" fmla="*/ 137 h 313"/>
                    <a:gd name="T22" fmla="*/ 2313 w 2880"/>
                    <a:gd name="T23" fmla="*/ 137 h 313"/>
                    <a:gd name="T24" fmla="*/ 2313 w 2880"/>
                    <a:gd name="T25" fmla="*/ 137 h 313"/>
                    <a:gd name="T26" fmla="*/ 1860 w 2880"/>
                    <a:gd name="T27" fmla="*/ 0 h 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80" h="313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411" y="217"/>
                        <a:pt x="2542" y="313"/>
                        <a:pt x="2784" y="313"/>
                      </a:cubicBezTo>
                      <a:cubicBezTo>
                        <a:pt x="2842" y="313"/>
                        <a:pt x="2880" y="313"/>
                        <a:pt x="2880" y="313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57"/>
                        <a:pt x="0" y="157"/>
                        <a:pt x="0" y="157"/>
                      </a:cubicBezTo>
                      <a:cubicBezTo>
                        <a:pt x="2030" y="157"/>
                        <a:pt x="2030" y="157"/>
                        <a:pt x="2030" y="157"/>
                      </a:cubicBezTo>
                      <a:cubicBezTo>
                        <a:pt x="2214" y="157"/>
                        <a:pt x="2274" y="152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9" name="Freeform 24"/>
                <p:cNvSpPr>
                  <a:spLocks/>
                </p:cNvSpPr>
                <p:nvPr userDrawn="1"/>
              </p:nvSpPr>
              <p:spPr bwMode="auto">
                <a:xfrm>
                  <a:off x="-7938" y="5732463"/>
                  <a:ext cx="7362826" cy="433387"/>
                </a:xfrm>
                <a:custGeom>
                  <a:avLst/>
                  <a:gdLst>
                    <a:gd name="T0" fmla="*/ 2313 w 2313"/>
                    <a:gd name="T1" fmla="*/ 117 h 136"/>
                    <a:gd name="T2" fmla="*/ 1860 w 2313"/>
                    <a:gd name="T3" fmla="*/ 0 h 136"/>
                    <a:gd name="T4" fmla="*/ 0 w 2313"/>
                    <a:gd name="T5" fmla="*/ 0 h 136"/>
                    <a:gd name="T6" fmla="*/ 0 w 2313"/>
                    <a:gd name="T7" fmla="*/ 136 h 136"/>
                    <a:gd name="T8" fmla="*/ 2030 w 2313"/>
                    <a:gd name="T9" fmla="*/ 136 h 136"/>
                    <a:gd name="T10" fmla="*/ 2313 w 2313"/>
                    <a:gd name="T11" fmla="*/ 117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60" name="Freeform 25"/>
                <p:cNvSpPr>
                  <a:spLocks/>
                </p:cNvSpPr>
                <p:nvPr userDrawn="1"/>
              </p:nvSpPr>
              <p:spPr bwMode="auto">
                <a:xfrm>
                  <a:off x="7354888" y="5732463"/>
                  <a:ext cx="1804987" cy="869950"/>
                </a:xfrm>
                <a:custGeom>
                  <a:avLst/>
                  <a:gdLst>
                    <a:gd name="T0" fmla="*/ 476 w 567"/>
                    <a:gd name="T1" fmla="*/ 0 h 273"/>
                    <a:gd name="T2" fmla="*/ 0 w 567"/>
                    <a:gd name="T3" fmla="*/ 117 h 273"/>
                    <a:gd name="T4" fmla="*/ 471 w 567"/>
                    <a:gd name="T5" fmla="*/ 273 h 273"/>
                    <a:gd name="T6" fmla="*/ 567 w 567"/>
                    <a:gd name="T7" fmla="*/ 273 h 273"/>
                    <a:gd name="T8" fmla="*/ 567 w 567"/>
                    <a:gd name="T9" fmla="*/ 0 h 273"/>
                    <a:gd name="T10" fmla="*/ 476 w 567"/>
                    <a:gd name="T11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  <p:pic>
            <p:nvPicPr>
              <p:cNvPr id="44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screen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45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46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7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8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49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0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1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2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3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4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5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6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  <p:sp>
              <p:nvSpPr>
                <p:cNvPr id="57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/>
                </a:p>
              </p:txBody>
            </p:sp>
          </p:grpSp>
        </p:grpSp>
        <p:grpSp>
          <p:nvGrpSpPr>
            <p:cNvPr id="30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3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440" y="3122613"/>
            <a:ext cx="8467494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475710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360000" y="5625959"/>
            <a:ext cx="4752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647630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0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2809613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360000"/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546466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60363" y="270000"/>
            <a:ext cx="8460000" cy="8532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3200" b="1">
                <a:solidFill>
                  <a:schemeClr val="accent2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None/>
              <a:defRPr sz="2200" b="1">
                <a:solidFill>
                  <a:schemeClr val="accent1">
                    <a:lumMod val="75000"/>
                  </a:schemeClr>
                </a:solidFill>
              </a:defRPr>
            </a:lvl2pPr>
            <a:lvl3pPr>
              <a:buNone/>
              <a:defRPr sz="2800">
                <a:solidFill>
                  <a:srgbClr val="00A9CE"/>
                </a:solidFill>
              </a:defRPr>
            </a:lvl3pPr>
            <a:lvl4pPr>
              <a:buNone/>
              <a:defRPr sz="2800">
                <a:solidFill>
                  <a:srgbClr val="00A9CE"/>
                </a:solidFill>
              </a:defRPr>
            </a:lvl4pPr>
            <a:lvl5pPr>
              <a:buNone/>
              <a:defRPr sz="2800">
                <a:solidFill>
                  <a:srgbClr val="00A9CE"/>
                </a:solidFill>
              </a:defRPr>
            </a:lvl5pPr>
          </a:lstStyle>
          <a:p>
            <a:pPr lvl="0"/>
            <a:r>
              <a:rPr lang="en-US" dirty="0" smtClean="0"/>
              <a:t>Click to edit Master title style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3598312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268413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1550" y="1268413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420471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896000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525" y="6051550"/>
            <a:ext cx="9169400" cy="849313"/>
            <a:chOff x="-9525" y="6051550"/>
            <a:chExt cx="9169400" cy="849313"/>
          </a:xfrm>
        </p:grpSpPr>
        <p:sp>
          <p:nvSpPr>
            <p:cNvPr id="8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" name="Rectangle 7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1588" y="6065837"/>
              <a:ext cx="9142412" cy="690562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588" y="6367463"/>
              <a:ext cx="9142412" cy="388937"/>
            </a:xfrm>
            <a:custGeom>
              <a:avLst/>
              <a:gdLst>
                <a:gd name="T0" fmla="*/ 2486 w 2880"/>
                <a:gd name="T1" fmla="*/ 0 h 122"/>
                <a:gd name="T2" fmla="*/ 0 w 2880"/>
                <a:gd name="T3" fmla="*/ 0 h 122"/>
                <a:gd name="T4" fmla="*/ 0 w 2880"/>
                <a:gd name="T5" fmla="*/ 13 h 122"/>
                <a:gd name="T6" fmla="*/ 2289 w 2880"/>
                <a:gd name="T7" fmla="*/ 13 h 122"/>
                <a:gd name="T8" fmla="*/ 2486 w 2880"/>
                <a:gd name="T9" fmla="*/ 0 h 122"/>
                <a:gd name="T10" fmla="*/ 2880 w 2880"/>
                <a:gd name="T11" fmla="*/ 0 h 122"/>
                <a:gd name="T12" fmla="*/ 2486 w 2880"/>
                <a:gd name="T13" fmla="*/ 0 h 122"/>
                <a:gd name="T14" fmla="*/ 2813 w 2880"/>
                <a:gd name="T15" fmla="*/ 122 h 122"/>
                <a:gd name="T16" fmla="*/ 2880 w 2880"/>
                <a:gd name="T17" fmla="*/ 122 h 122"/>
                <a:gd name="T18" fmla="*/ 2880 w 2880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80" h="122">
                  <a:moveTo>
                    <a:pt x="248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289" y="13"/>
                    <a:pt x="2289" y="13"/>
                    <a:pt x="2289" y="13"/>
                  </a:cubicBezTo>
                  <a:cubicBezTo>
                    <a:pt x="2418" y="13"/>
                    <a:pt x="2459" y="10"/>
                    <a:pt x="2486" y="0"/>
                  </a:cubicBezTo>
                  <a:moveTo>
                    <a:pt x="2880" y="0"/>
                  </a:moveTo>
                  <a:cubicBezTo>
                    <a:pt x="2486" y="0"/>
                    <a:pt x="2486" y="0"/>
                    <a:pt x="2486" y="0"/>
                  </a:cubicBezTo>
                  <a:cubicBezTo>
                    <a:pt x="2554" y="56"/>
                    <a:pt x="2645" y="122"/>
                    <a:pt x="2813" y="122"/>
                  </a:cubicBezTo>
                  <a:cubicBezTo>
                    <a:pt x="2854" y="122"/>
                    <a:pt x="2880" y="122"/>
                    <a:pt x="2880" y="122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3" name="Freeform 10"/>
            <p:cNvSpPr>
              <a:spLocks/>
            </p:cNvSpPr>
            <p:nvPr userDrawn="1"/>
          </p:nvSpPr>
          <p:spPr bwMode="auto">
            <a:xfrm>
              <a:off x="1588" y="6110288"/>
              <a:ext cx="7891462" cy="298450"/>
            </a:xfrm>
            <a:custGeom>
              <a:avLst/>
              <a:gdLst>
                <a:gd name="T0" fmla="*/ 2486 w 2486"/>
                <a:gd name="T1" fmla="*/ 81 h 94"/>
                <a:gd name="T2" fmla="*/ 2171 w 2486"/>
                <a:gd name="T3" fmla="*/ 0 h 94"/>
                <a:gd name="T4" fmla="*/ 0 w 2486"/>
                <a:gd name="T5" fmla="*/ 0 h 94"/>
                <a:gd name="T6" fmla="*/ 0 w 2486"/>
                <a:gd name="T7" fmla="*/ 94 h 94"/>
                <a:gd name="T8" fmla="*/ 2289 w 2486"/>
                <a:gd name="T9" fmla="*/ 94 h 94"/>
                <a:gd name="T10" fmla="*/ 2486 w 2486"/>
                <a:gd name="T11" fmla="*/ 8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6" h="94">
                  <a:moveTo>
                    <a:pt x="2486" y="81"/>
                  </a:moveTo>
                  <a:cubicBezTo>
                    <a:pt x="2410" y="38"/>
                    <a:pt x="2306" y="0"/>
                    <a:pt x="217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2289" y="94"/>
                    <a:pt x="2289" y="94"/>
                    <a:pt x="2289" y="94"/>
                  </a:cubicBezTo>
                  <a:cubicBezTo>
                    <a:pt x="2418" y="94"/>
                    <a:pt x="2459" y="91"/>
                    <a:pt x="2486" y="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4" name="Freeform 11"/>
            <p:cNvSpPr>
              <a:spLocks/>
            </p:cNvSpPr>
            <p:nvPr userDrawn="1"/>
          </p:nvSpPr>
          <p:spPr bwMode="auto">
            <a:xfrm>
              <a:off x="7893050" y="6110285"/>
              <a:ext cx="1250950" cy="601662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5" name="AutoShape 81"/>
            <p:cNvSpPr>
              <a:spLocks noChangeAspect="1" noChangeArrowheads="1" noTextEdit="1"/>
            </p:cNvSpPr>
            <p:nvPr/>
          </p:nvSpPr>
          <p:spPr bwMode="auto">
            <a:xfrm>
              <a:off x="-9525" y="6051550"/>
              <a:ext cx="9169400" cy="849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84"/>
            <p:cNvSpPr>
              <a:spLocks noChangeArrowheads="1"/>
            </p:cNvSpPr>
            <p:nvPr/>
          </p:nvSpPr>
          <p:spPr bwMode="auto">
            <a:xfrm>
              <a:off x="-9525" y="6356350"/>
              <a:ext cx="9167813" cy="54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6" y="274638"/>
            <a:ext cx="8461374" cy="8524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1268413"/>
            <a:ext cx="8461375" cy="45728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991" y="6504332"/>
            <a:ext cx="6083845" cy="1242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AU" smtClean="0"/>
              <a:t>Year in review: Annual performance 2011-2012</a:t>
            </a:r>
            <a:endParaRPr lang="en-A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30200" y="6504332"/>
            <a:ext cx="288789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/>
              <a:pPr/>
              <a:t>‹#›</a:t>
            </a:fld>
            <a:r>
              <a:rPr lang="en-AU" dirty="0" smtClean="0"/>
              <a:t>  |</a:t>
            </a:r>
            <a:endParaRPr lang="en-AU" dirty="0"/>
          </a:p>
        </p:txBody>
      </p:sp>
      <p:sp>
        <p:nvSpPr>
          <p:cNvPr id="36" name="AutoShape 4"/>
          <p:cNvSpPr>
            <a:spLocks noChangeAspect="1" noChangeArrowheads="1" noTextEdit="1"/>
          </p:cNvSpPr>
          <p:nvPr/>
        </p:nvSpPr>
        <p:spPr bwMode="auto">
          <a:xfrm>
            <a:off x="3175" y="3326606"/>
            <a:ext cx="9161463" cy="8016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2701" y="3637756"/>
            <a:ext cx="9142412" cy="4905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3" name="AutoShape 81"/>
          <p:cNvSpPr>
            <a:spLocks noChangeAspect="1" noChangeArrowheads="1" noTextEdit="1"/>
          </p:cNvSpPr>
          <p:nvPr/>
        </p:nvSpPr>
        <p:spPr bwMode="auto">
          <a:xfrm>
            <a:off x="1588" y="3321843"/>
            <a:ext cx="91694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" name="Rectangle 84"/>
          <p:cNvSpPr>
            <a:spLocks noChangeArrowheads="1"/>
          </p:cNvSpPr>
          <p:nvPr/>
        </p:nvSpPr>
        <p:spPr bwMode="auto">
          <a:xfrm>
            <a:off x="1588" y="3626643"/>
            <a:ext cx="9167813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393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80" r:id="rId6"/>
    <p:sldLayoutId id="2147483679" r:id="rId7"/>
    <p:sldLayoutId id="2147483661" r:id="rId8"/>
    <p:sldLayoutId id="2147483663" r:id="rId9"/>
    <p:sldLayoutId id="2147483664" r:id="rId10"/>
    <p:sldLayoutId id="2147483667" r:id="rId11"/>
    <p:sldLayoutId id="2147483665" r:id="rId12"/>
    <p:sldLayoutId id="2147483682" r:id="rId13"/>
    <p:sldLayoutId id="2147483681" r:id="rId14"/>
    <p:sldLayoutId id="2147483695" r:id="rId15"/>
    <p:sldLayoutId id="2147483696" r:id="rId16"/>
    <p:sldLayoutId id="2147483697" r:id="rId17"/>
    <p:sldLayoutId id="2147483698" r:id="rId18"/>
    <p:sldLayoutId id="2147483699" r:id="rId19"/>
    <p:sldLayoutId id="2147483700" r:id="rId2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tabLst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oleObject" Target="../embeddings/oleObject16.bin"/><Relationship Id="rId2" Type="http://schemas.openxmlformats.org/officeDocument/2006/relationships/tags" Target="../tags/tag129.xml"/><Relationship Id="rId16" Type="http://schemas.openxmlformats.org/officeDocument/2006/relationships/slideLayout" Target="../slideLayouts/slideLayout19.xml"/><Relationship Id="rId1" Type="http://schemas.openxmlformats.org/officeDocument/2006/relationships/vmlDrawing" Target="../drawings/vmlDrawing8.v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6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5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jpeg"/><Relationship Id="rId5" Type="http://schemas.openxmlformats.org/officeDocument/2006/relationships/tags" Target="../tags/tag5.xml"/><Relationship Id="rId10" Type="http://schemas.openxmlformats.org/officeDocument/2006/relationships/image" Target="../media/image3.jpeg"/><Relationship Id="rId4" Type="http://schemas.openxmlformats.org/officeDocument/2006/relationships/tags" Target="../tags/tag4.xml"/><Relationship Id="rId9" Type="http://schemas.openxmlformats.org/officeDocument/2006/relationships/image" Target="../media/image2.jpeg"/><Relationship Id="rId1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9.xml"/><Relationship Id="rId18" Type="http://schemas.openxmlformats.org/officeDocument/2006/relationships/tags" Target="../tags/tag24.xml"/><Relationship Id="rId26" Type="http://schemas.openxmlformats.org/officeDocument/2006/relationships/tags" Target="../tags/tag32.xml"/><Relationship Id="rId39" Type="http://schemas.openxmlformats.org/officeDocument/2006/relationships/tags" Target="../tags/tag45.xml"/><Relationship Id="rId3" Type="http://schemas.openxmlformats.org/officeDocument/2006/relationships/tags" Target="../tags/tag9.xml"/><Relationship Id="rId21" Type="http://schemas.openxmlformats.org/officeDocument/2006/relationships/tags" Target="../tags/tag27.xml"/><Relationship Id="rId34" Type="http://schemas.openxmlformats.org/officeDocument/2006/relationships/tags" Target="../tags/tag40.xml"/><Relationship Id="rId42" Type="http://schemas.openxmlformats.org/officeDocument/2006/relationships/tags" Target="../tags/tag48.xml"/><Relationship Id="rId47" Type="http://schemas.openxmlformats.org/officeDocument/2006/relationships/tags" Target="../tags/tag53.xml"/><Relationship Id="rId50" Type="http://schemas.openxmlformats.org/officeDocument/2006/relationships/notesSlide" Target="../notesSlides/notesSlide1.xml"/><Relationship Id="rId7" Type="http://schemas.openxmlformats.org/officeDocument/2006/relationships/tags" Target="../tags/tag13.xml"/><Relationship Id="rId12" Type="http://schemas.openxmlformats.org/officeDocument/2006/relationships/tags" Target="../tags/tag18.xml"/><Relationship Id="rId17" Type="http://schemas.openxmlformats.org/officeDocument/2006/relationships/tags" Target="../tags/tag23.xml"/><Relationship Id="rId25" Type="http://schemas.openxmlformats.org/officeDocument/2006/relationships/tags" Target="../tags/tag31.xml"/><Relationship Id="rId33" Type="http://schemas.openxmlformats.org/officeDocument/2006/relationships/tags" Target="../tags/tag39.xml"/><Relationship Id="rId38" Type="http://schemas.openxmlformats.org/officeDocument/2006/relationships/tags" Target="../tags/tag44.xml"/><Relationship Id="rId46" Type="http://schemas.openxmlformats.org/officeDocument/2006/relationships/tags" Target="../tags/tag52.xml"/><Relationship Id="rId2" Type="http://schemas.openxmlformats.org/officeDocument/2006/relationships/tags" Target="../tags/tag8.xml"/><Relationship Id="rId16" Type="http://schemas.openxmlformats.org/officeDocument/2006/relationships/tags" Target="../tags/tag22.xml"/><Relationship Id="rId20" Type="http://schemas.openxmlformats.org/officeDocument/2006/relationships/tags" Target="../tags/tag26.xml"/><Relationship Id="rId29" Type="http://schemas.openxmlformats.org/officeDocument/2006/relationships/tags" Target="../tags/tag35.xml"/><Relationship Id="rId41" Type="http://schemas.openxmlformats.org/officeDocument/2006/relationships/tags" Target="../tags/tag47.xml"/><Relationship Id="rId1" Type="http://schemas.openxmlformats.org/officeDocument/2006/relationships/vmlDrawing" Target="../drawings/vmlDrawing1.v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24" Type="http://schemas.openxmlformats.org/officeDocument/2006/relationships/tags" Target="../tags/tag30.xml"/><Relationship Id="rId32" Type="http://schemas.openxmlformats.org/officeDocument/2006/relationships/tags" Target="../tags/tag38.xml"/><Relationship Id="rId37" Type="http://schemas.openxmlformats.org/officeDocument/2006/relationships/tags" Target="../tags/tag43.xml"/><Relationship Id="rId40" Type="http://schemas.openxmlformats.org/officeDocument/2006/relationships/tags" Target="../tags/tag46.xml"/><Relationship Id="rId45" Type="http://schemas.openxmlformats.org/officeDocument/2006/relationships/tags" Target="../tags/tag51.xml"/><Relationship Id="rId5" Type="http://schemas.openxmlformats.org/officeDocument/2006/relationships/tags" Target="../tags/tag11.xml"/><Relationship Id="rId15" Type="http://schemas.openxmlformats.org/officeDocument/2006/relationships/tags" Target="../tags/tag21.xml"/><Relationship Id="rId23" Type="http://schemas.openxmlformats.org/officeDocument/2006/relationships/tags" Target="../tags/tag29.xml"/><Relationship Id="rId28" Type="http://schemas.openxmlformats.org/officeDocument/2006/relationships/tags" Target="../tags/tag34.xml"/><Relationship Id="rId36" Type="http://schemas.openxmlformats.org/officeDocument/2006/relationships/tags" Target="../tags/tag42.xml"/><Relationship Id="rId49" Type="http://schemas.openxmlformats.org/officeDocument/2006/relationships/slideLayout" Target="../slideLayouts/slideLayout16.xml"/><Relationship Id="rId10" Type="http://schemas.openxmlformats.org/officeDocument/2006/relationships/tags" Target="../tags/tag16.xml"/><Relationship Id="rId19" Type="http://schemas.openxmlformats.org/officeDocument/2006/relationships/tags" Target="../tags/tag25.xml"/><Relationship Id="rId31" Type="http://schemas.openxmlformats.org/officeDocument/2006/relationships/tags" Target="../tags/tag37.xml"/><Relationship Id="rId44" Type="http://schemas.openxmlformats.org/officeDocument/2006/relationships/tags" Target="../tags/tag50.xml"/><Relationship Id="rId52" Type="http://schemas.openxmlformats.org/officeDocument/2006/relationships/oleObject" Target="../embeddings/oleObject2.bin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tags" Target="../tags/tag20.xml"/><Relationship Id="rId22" Type="http://schemas.openxmlformats.org/officeDocument/2006/relationships/tags" Target="../tags/tag28.xml"/><Relationship Id="rId27" Type="http://schemas.openxmlformats.org/officeDocument/2006/relationships/tags" Target="../tags/tag33.xml"/><Relationship Id="rId30" Type="http://schemas.openxmlformats.org/officeDocument/2006/relationships/tags" Target="../tags/tag36.xml"/><Relationship Id="rId35" Type="http://schemas.openxmlformats.org/officeDocument/2006/relationships/tags" Target="../tags/tag41.xml"/><Relationship Id="rId43" Type="http://schemas.openxmlformats.org/officeDocument/2006/relationships/tags" Target="../tags/tag49.xml"/><Relationship Id="rId48" Type="http://schemas.openxmlformats.org/officeDocument/2006/relationships/tags" Target="../tags/tag54.xml"/><Relationship Id="rId8" Type="http://schemas.openxmlformats.org/officeDocument/2006/relationships/tags" Target="../tags/tag14.xml"/><Relationship Id="rId5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13" Type="http://schemas.openxmlformats.org/officeDocument/2006/relationships/tags" Target="../tags/tag66.xml"/><Relationship Id="rId18" Type="http://schemas.openxmlformats.org/officeDocument/2006/relationships/tags" Target="../tags/tag71.xml"/><Relationship Id="rId26" Type="http://schemas.openxmlformats.org/officeDocument/2006/relationships/tags" Target="../tags/tag79.xml"/><Relationship Id="rId39" Type="http://schemas.openxmlformats.org/officeDocument/2006/relationships/oleObject" Target="../embeddings/oleObject5.bin"/><Relationship Id="rId3" Type="http://schemas.openxmlformats.org/officeDocument/2006/relationships/tags" Target="../tags/tag56.xml"/><Relationship Id="rId21" Type="http://schemas.openxmlformats.org/officeDocument/2006/relationships/tags" Target="../tags/tag74.xml"/><Relationship Id="rId34" Type="http://schemas.openxmlformats.org/officeDocument/2006/relationships/tags" Target="../tags/tag87.xml"/><Relationship Id="rId7" Type="http://schemas.openxmlformats.org/officeDocument/2006/relationships/tags" Target="../tags/tag60.xml"/><Relationship Id="rId12" Type="http://schemas.openxmlformats.org/officeDocument/2006/relationships/tags" Target="../tags/tag65.xml"/><Relationship Id="rId17" Type="http://schemas.openxmlformats.org/officeDocument/2006/relationships/tags" Target="../tags/tag70.xml"/><Relationship Id="rId25" Type="http://schemas.openxmlformats.org/officeDocument/2006/relationships/tags" Target="../tags/tag78.xml"/><Relationship Id="rId33" Type="http://schemas.openxmlformats.org/officeDocument/2006/relationships/tags" Target="../tags/tag86.xml"/><Relationship Id="rId38" Type="http://schemas.openxmlformats.org/officeDocument/2006/relationships/oleObject" Target="../embeddings/oleObject4.bin"/><Relationship Id="rId2" Type="http://schemas.openxmlformats.org/officeDocument/2006/relationships/tags" Target="../tags/tag55.xml"/><Relationship Id="rId16" Type="http://schemas.openxmlformats.org/officeDocument/2006/relationships/tags" Target="../tags/tag69.xml"/><Relationship Id="rId20" Type="http://schemas.openxmlformats.org/officeDocument/2006/relationships/tags" Target="../tags/tag73.xml"/><Relationship Id="rId29" Type="http://schemas.openxmlformats.org/officeDocument/2006/relationships/tags" Target="../tags/tag82.xml"/><Relationship Id="rId1" Type="http://schemas.openxmlformats.org/officeDocument/2006/relationships/vmlDrawing" Target="../drawings/vmlDrawing2.vml"/><Relationship Id="rId6" Type="http://schemas.openxmlformats.org/officeDocument/2006/relationships/tags" Target="../tags/tag59.xml"/><Relationship Id="rId11" Type="http://schemas.openxmlformats.org/officeDocument/2006/relationships/tags" Target="../tags/tag64.xml"/><Relationship Id="rId24" Type="http://schemas.openxmlformats.org/officeDocument/2006/relationships/tags" Target="../tags/tag77.xml"/><Relationship Id="rId32" Type="http://schemas.openxmlformats.org/officeDocument/2006/relationships/tags" Target="../tags/tag85.xml"/><Relationship Id="rId37" Type="http://schemas.openxmlformats.org/officeDocument/2006/relationships/oleObject" Target="../embeddings/oleObject3.bin"/><Relationship Id="rId5" Type="http://schemas.openxmlformats.org/officeDocument/2006/relationships/tags" Target="../tags/tag58.xml"/><Relationship Id="rId15" Type="http://schemas.openxmlformats.org/officeDocument/2006/relationships/tags" Target="../tags/tag68.xml"/><Relationship Id="rId23" Type="http://schemas.openxmlformats.org/officeDocument/2006/relationships/tags" Target="../tags/tag76.xml"/><Relationship Id="rId28" Type="http://schemas.openxmlformats.org/officeDocument/2006/relationships/tags" Target="../tags/tag81.xml"/><Relationship Id="rId36" Type="http://schemas.openxmlformats.org/officeDocument/2006/relationships/slideLayout" Target="../slideLayouts/slideLayout17.xml"/><Relationship Id="rId10" Type="http://schemas.openxmlformats.org/officeDocument/2006/relationships/tags" Target="../tags/tag63.xml"/><Relationship Id="rId19" Type="http://schemas.openxmlformats.org/officeDocument/2006/relationships/tags" Target="../tags/tag72.xml"/><Relationship Id="rId31" Type="http://schemas.openxmlformats.org/officeDocument/2006/relationships/tags" Target="../tags/tag84.xml"/><Relationship Id="rId4" Type="http://schemas.openxmlformats.org/officeDocument/2006/relationships/tags" Target="../tags/tag57.xml"/><Relationship Id="rId9" Type="http://schemas.openxmlformats.org/officeDocument/2006/relationships/tags" Target="../tags/tag62.xml"/><Relationship Id="rId14" Type="http://schemas.openxmlformats.org/officeDocument/2006/relationships/tags" Target="../tags/tag67.xml"/><Relationship Id="rId22" Type="http://schemas.openxmlformats.org/officeDocument/2006/relationships/tags" Target="../tags/tag75.xml"/><Relationship Id="rId27" Type="http://schemas.openxmlformats.org/officeDocument/2006/relationships/tags" Target="../tags/tag80.xml"/><Relationship Id="rId30" Type="http://schemas.openxmlformats.org/officeDocument/2006/relationships/tags" Target="../tags/tag83.xml"/><Relationship Id="rId35" Type="http://schemas.openxmlformats.org/officeDocument/2006/relationships/tags" Target="../tags/tag8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slideLayout" Target="../slideLayouts/slideLayout18.xml"/><Relationship Id="rId3" Type="http://schemas.openxmlformats.org/officeDocument/2006/relationships/tags" Target="../tags/tag90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oleObject" Target="../embeddings/oleObject7.bin"/><Relationship Id="rId1" Type="http://schemas.openxmlformats.org/officeDocument/2006/relationships/vmlDrawing" Target="../drawings/vmlDrawing3.v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10" Type="http://schemas.openxmlformats.org/officeDocument/2006/relationships/tags" Target="../tags/tag97.xml"/><Relationship Id="rId19" Type="http://schemas.openxmlformats.org/officeDocument/2006/relationships/oleObject" Target="../embeddings/oleObject6.bin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05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oleObject" Target="../embeddings/oleObject12.bin"/><Relationship Id="rId2" Type="http://schemas.openxmlformats.org/officeDocument/2006/relationships/tags" Target="../tags/tag106.xml"/><Relationship Id="rId16" Type="http://schemas.openxmlformats.org/officeDocument/2006/relationships/slideLayout" Target="../slideLayouts/slideLayout19.xml"/><Relationship Id="rId1" Type="http://schemas.openxmlformats.org/officeDocument/2006/relationships/vmlDrawing" Target="../drawings/vmlDrawing6.v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oleObject" Target="../embeddings/oleObject14.bin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oleObject" Target="../embeddings/oleObject13.bin"/><Relationship Id="rId2" Type="http://schemas.openxmlformats.org/officeDocument/2006/relationships/tags" Target="../tags/tag120.xml"/><Relationship Id="rId1" Type="http://schemas.openxmlformats.org/officeDocument/2006/relationships/vmlDrawing" Target="../drawings/vmlDrawing7.vml"/><Relationship Id="rId6" Type="http://schemas.openxmlformats.org/officeDocument/2006/relationships/tags" Target="../tags/tag124.xml"/><Relationship Id="rId11" Type="http://schemas.openxmlformats.org/officeDocument/2006/relationships/slideLayout" Target="../slideLayouts/slideLayout20.xml"/><Relationship Id="rId5" Type="http://schemas.openxmlformats.org/officeDocument/2006/relationships/tags" Target="../tags/tag123.xml"/><Relationship Id="rId10" Type="http://schemas.openxmlformats.org/officeDocument/2006/relationships/tags" Target="../tags/tag128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4000" dirty="0" smtClean="0"/>
              <a:t>Private Healthcare Australia Conference</a:t>
            </a:r>
            <a:endParaRPr lang="en-AU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0" y="4257092"/>
            <a:ext cx="8692056" cy="360040"/>
          </a:xfrm>
        </p:spPr>
        <p:txBody>
          <a:bodyPr>
            <a:noAutofit/>
          </a:bodyPr>
          <a:lstStyle/>
          <a:p>
            <a:r>
              <a:rPr lang="en-AU" sz="2000" dirty="0" smtClean="0"/>
              <a:t>Simon McKeon</a:t>
            </a:r>
          </a:p>
          <a:p>
            <a:r>
              <a:rPr lang="en-AU" sz="2000" smtClean="0"/>
              <a:t>Chairman</a:t>
            </a:r>
            <a:r>
              <a:rPr lang="en-AU" sz="2000" dirty="0" smtClean="0"/>
              <a:t>, Federal Government Strategic Review into Health &amp; Medical Research</a:t>
            </a:r>
            <a:endParaRPr lang="en-AU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360000" y="5703455"/>
            <a:ext cx="4752000" cy="144000"/>
          </a:xfrm>
        </p:spPr>
        <p:txBody>
          <a:bodyPr/>
          <a:lstStyle/>
          <a:p>
            <a:r>
              <a:rPr lang="en-AU" dirty="0" smtClean="0"/>
              <a:t>28 November 2013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13593416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33794" name="think-cell Slide" r:id="rId17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27" y="116632"/>
            <a:ext cx="8738991" cy="33855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 smtClean="0">
                <a:solidFill>
                  <a:schemeClr val="tx2"/>
                </a:solidFill>
              </a:rPr>
              <a:t>The Review proposes a 10-year strategy built upon a number of themes</a:t>
            </a:r>
            <a:endParaRPr lang="en-AU" sz="2200" b="1" dirty="0">
              <a:solidFill>
                <a:schemeClr val="tx2"/>
              </a:solidFill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81354" y="692696"/>
            <a:ext cx="8278782" cy="323165"/>
          </a:xfrm>
        </p:spPr>
        <p:txBody>
          <a:bodyPr/>
          <a:lstStyle/>
          <a:p>
            <a:r>
              <a:rPr lang="en-AU" sz="1800" dirty="0" smtClean="0"/>
              <a:t>HMR Strategy Framework</a:t>
            </a:r>
            <a:endParaRPr lang="en-AU" sz="1800" dirty="0"/>
          </a:p>
        </p:txBody>
      </p:sp>
      <p:sp>
        <p:nvSpPr>
          <p:cNvPr id="18" name="Text Box 2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312266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0" name="Text Box 2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400532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91583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81960" y="3209242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675788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4" name="Text Box 2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766840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5" name="Text Box 2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65877" y="1187285"/>
            <a:ext cx="8243237" cy="1397497"/>
          </a:xfrm>
          <a:prstGeom prst="flowChartExtra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59366" y="1787278"/>
            <a:ext cx="5983140" cy="44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Better </a:t>
            </a: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Health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Through Research</a:t>
            </a:r>
            <a:endParaRPr lang="en-A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3440946" y="3717494"/>
            <a:ext cx="1169798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Enhance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Non-commercial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Pathway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Impact</a:t>
            </a:r>
          </a:p>
          <a:p>
            <a:pPr algn="ctr" eaLnBrk="1" hangingPunct="1">
              <a:spcBef>
                <a:spcPts val="0"/>
              </a:spcBef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4587521" y="3717494"/>
            <a:ext cx="1091052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Enhance </a:t>
            </a:r>
            <a:b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Commercial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Pathway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Impact</a:t>
            </a:r>
          </a:p>
          <a:p>
            <a:pPr algn="ctr" eaLnBrk="1" hangingPunct="1">
              <a:spcBef>
                <a:spcPts val="0"/>
              </a:spcBef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331767" y="3717494"/>
            <a:ext cx="1152861" cy="77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Support Priority-driven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301945" y="3717494"/>
            <a:ext cx="1354971" cy="581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4. Maintain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Excellence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645075" y="3717494"/>
            <a:ext cx="1169798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7. Attract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Philanthropy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and New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Funding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Sources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782556" y="3717494"/>
            <a:ext cx="1091052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8. Invest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Implement</a:t>
            </a: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gray">
          <a:xfrm>
            <a:off x="1312266" y="2590110"/>
            <a:ext cx="2190927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Build HMR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Capability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gray">
          <a:xfrm>
            <a:off x="3492058" y="2590110"/>
            <a:ext cx="2190927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Accelerate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Translation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2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675787" y="2590110"/>
            <a:ext cx="2182103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Optimise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Investment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312266" y="2594855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678902" y="2594855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492739" y="2594854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>
            <p:custDataLst>
              <p:tags r:id="rId15"/>
            </p:custDataLst>
          </p:nvPr>
        </p:nvSpPr>
        <p:spPr bwMode="auto">
          <a:xfrm>
            <a:off x="1312266" y="5336341"/>
            <a:ext cx="6547599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3"/>
            </a:solidFill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Embed Research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Health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116026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ttp://farm2.staticflickr.com/1343/5141307853_6fd34ab838.jpg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7100" y="776772"/>
            <a:ext cx="1471246" cy="1962000"/>
          </a:xfrm>
          <a:prstGeom prst="rect">
            <a:avLst/>
          </a:prstGeom>
          <a:noFill/>
        </p:spPr>
      </p:pic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68313" y="282159"/>
            <a:ext cx="85812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buNone/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Panel </a:t>
            </a:r>
            <a:r>
              <a:rPr lang="en-AU" dirty="0" smtClean="0"/>
              <a:t>Members</a:t>
            </a:r>
            <a:endParaRPr lang="en-AU" dirty="0"/>
          </a:p>
        </p:txBody>
      </p:sp>
      <p:sp>
        <p:nvSpPr>
          <p:cNvPr id="11" name="Content Placeholder 18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04376" y="2882732"/>
            <a:ext cx="1983915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 smtClean="0"/>
              <a:t>Mr Simon McKeon AO</a:t>
            </a:r>
            <a:br>
              <a:rPr lang="en-AU" sz="1800" b="1" dirty="0" smtClean="0"/>
            </a:br>
            <a:r>
              <a:rPr lang="en-AU" sz="1800" b="1" dirty="0" smtClean="0"/>
              <a:t>(Chairman)</a:t>
            </a:r>
            <a:endParaRPr lang="en-AU" sz="1800" b="1" dirty="0"/>
          </a:p>
        </p:txBody>
      </p:sp>
      <p:sp>
        <p:nvSpPr>
          <p:cNvPr id="16" name="Content Placeholder 18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55189" y="2882732"/>
            <a:ext cx="2307970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 smtClean="0"/>
              <a:t>Ms Elizabeth </a:t>
            </a:r>
            <a:r>
              <a:rPr lang="en-AU" sz="1800" b="1" dirty="0"/>
              <a:t>Alexander </a:t>
            </a:r>
            <a:r>
              <a:rPr lang="en-AU" sz="1800" b="1" dirty="0" smtClean="0"/>
              <a:t>AM</a:t>
            </a:r>
            <a:endParaRPr lang="en-AU" sz="1800" b="1" dirty="0"/>
          </a:p>
        </p:txBody>
      </p:sp>
      <p:sp>
        <p:nvSpPr>
          <p:cNvPr id="17" name="Content Placeholder 1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077129" y="2882732"/>
            <a:ext cx="2307970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 smtClean="0"/>
              <a:t>Prof Henry </a:t>
            </a:r>
            <a:r>
              <a:rPr lang="en-AU" sz="1800" b="1" dirty="0" err="1"/>
              <a:t>Brodaty</a:t>
            </a:r>
            <a:r>
              <a:rPr lang="en-AU" sz="1800" b="1" dirty="0"/>
              <a:t> </a:t>
            </a:r>
            <a:r>
              <a:rPr lang="en-AU" sz="1800" b="1" dirty="0" smtClean="0"/>
              <a:t>AO</a:t>
            </a:r>
            <a:endParaRPr lang="en-AU" sz="1800" b="1" dirty="0"/>
          </a:p>
        </p:txBody>
      </p:sp>
      <p:sp>
        <p:nvSpPr>
          <p:cNvPr id="18" name="Content Placeholder 1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077129" y="5746318"/>
            <a:ext cx="2307970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 smtClean="0"/>
              <a:t>Prof Melissa </a:t>
            </a:r>
            <a:r>
              <a:rPr lang="en-AU" sz="1800" b="1" dirty="0"/>
              <a:t>Little </a:t>
            </a:r>
          </a:p>
        </p:txBody>
      </p:sp>
      <p:sp>
        <p:nvSpPr>
          <p:cNvPr id="19" name="Content Placeholder 1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67544" y="5746318"/>
            <a:ext cx="2307970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/>
              <a:t>Mr Bill Ferris AC </a:t>
            </a:r>
          </a:p>
        </p:txBody>
      </p:sp>
      <p:sp>
        <p:nvSpPr>
          <p:cNvPr id="20" name="Content Placeholder 18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3255189" y="5746318"/>
            <a:ext cx="2307970" cy="296650"/>
          </a:xfrm>
          <a:prstGeom prst="rect">
            <a:avLst/>
          </a:prstGeom>
        </p:spPr>
        <p:txBody>
          <a:bodyPr wrap="none" lIns="36000" tIns="0"/>
          <a:lstStyle>
            <a:lvl1pPr marL="188913" indent="-188913" algn="l" rtl="0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825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</a:defRPr>
            </a:lvl2pPr>
            <a:lvl3pPr marL="566738" indent="-187325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-"/>
              <a:defRPr sz="12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AU" sz="1800" b="1" dirty="0" smtClean="0"/>
              <a:t>Prof </a:t>
            </a:r>
            <a:r>
              <a:rPr lang="en-AU" sz="1800" b="1" dirty="0"/>
              <a:t>Ian Frazer AC</a:t>
            </a:r>
          </a:p>
        </p:txBody>
      </p:sp>
      <p:pic>
        <p:nvPicPr>
          <p:cNvPr id="22" name="Picture 21" descr="Elizabeth 1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635896" y="777848"/>
            <a:ext cx="1612134" cy="1959848"/>
          </a:xfrm>
          <a:prstGeom prst="rect">
            <a:avLst/>
          </a:prstGeom>
        </p:spPr>
      </p:pic>
      <p:pic>
        <p:nvPicPr>
          <p:cNvPr id="24" name="Picture 23" descr="HB low res.jpg"/>
          <p:cNvPicPr>
            <a:picLocks noChangeAspect="1"/>
          </p:cNvPicPr>
          <p:nvPr/>
        </p:nvPicPr>
        <p:blipFill>
          <a:blip r:embed="rId11" cstate="print"/>
          <a:srcRect b="3571"/>
          <a:stretch>
            <a:fillRect/>
          </a:stretch>
        </p:blipFill>
        <p:spPr>
          <a:xfrm>
            <a:off x="6444208" y="764704"/>
            <a:ext cx="1506338" cy="1986136"/>
          </a:xfrm>
          <a:prstGeom prst="rect">
            <a:avLst/>
          </a:prstGeom>
        </p:spPr>
      </p:pic>
      <p:pic>
        <p:nvPicPr>
          <p:cNvPr id="26" name="Picture 25" descr="Bill Ferris.jpg"/>
          <p:cNvPicPr>
            <a:picLocks noChangeAspect="1"/>
          </p:cNvPicPr>
          <p:nvPr/>
        </p:nvPicPr>
        <p:blipFill>
          <a:blip r:embed="rId12" cstate="print"/>
          <a:srcRect l="7336" r="4004" b="7289"/>
          <a:stretch>
            <a:fillRect/>
          </a:stretch>
        </p:blipFill>
        <p:spPr>
          <a:xfrm>
            <a:off x="846704" y="3673073"/>
            <a:ext cx="1452038" cy="1944216"/>
          </a:xfrm>
          <a:prstGeom prst="rect">
            <a:avLst/>
          </a:prstGeom>
        </p:spPr>
      </p:pic>
      <p:pic>
        <p:nvPicPr>
          <p:cNvPr id="27" name="Picture 26" descr="Ian 1.jpg"/>
          <p:cNvPicPr>
            <a:picLocks noChangeAspect="1"/>
          </p:cNvPicPr>
          <p:nvPr/>
        </p:nvPicPr>
        <p:blipFill>
          <a:blip r:embed="rId13" cstate="print"/>
          <a:srcRect l="5142" t="4591" r="6843" b="16824"/>
          <a:stretch>
            <a:fillRect/>
          </a:stretch>
        </p:blipFill>
        <p:spPr>
          <a:xfrm>
            <a:off x="3705004" y="3657193"/>
            <a:ext cx="1473919" cy="1975976"/>
          </a:xfrm>
          <a:prstGeom prst="rect">
            <a:avLst/>
          </a:prstGeom>
        </p:spPr>
      </p:pic>
      <p:pic>
        <p:nvPicPr>
          <p:cNvPr id="28" name="Picture 27" descr="Melissa print_MHL_LCD050.jpg"/>
          <p:cNvPicPr>
            <a:picLocks noChangeAspect="1"/>
          </p:cNvPicPr>
          <p:nvPr/>
        </p:nvPicPr>
        <p:blipFill>
          <a:blip r:embed="rId14" cstate="print"/>
          <a:srcRect l="3481" r="4596"/>
          <a:stretch>
            <a:fillRect/>
          </a:stretch>
        </p:blipFill>
        <p:spPr>
          <a:xfrm>
            <a:off x="6460863" y="3643801"/>
            <a:ext cx="1473028" cy="20027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9586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Object 69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82462070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1026" name="think-cell Slide" r:id="rId51" imgW="360" imgH="360" progId="">
              <p:embed/>
            </p:oleObj>
          </a:graphicData>
        </a:graphic>
      </p:graphicFrame>
      <p:sp>
        <p:nvSpPr>
          <p:cNvPr id="69" name="Rectangle 68" hidden="1"/>
          <p:cNvSpPr/>
          <p:nvPr>
            <p:custDataLst>
              <p:tags r:id="rId2"/>
            </p:custDataLst>
          </p:nvPr>
        </p:nvSpPr>
        <p:spPr bwMode="auto">
          <a:xfrm>
            <a:off x="1" y="1"/>
            <a:ext cx="145535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kumimoji="0" lang="en-AU" sz="140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Calibri"/>
              <a:sym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86427" y="116632"/>
            <a:ext cx="8857573" cy="33855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 smtClean="0">
                <a:solidFill>
                  <a:schemeClr val="tx2"/>
                </a:solidFill>
              </a:rPr>
              <a:t>Australia’s health system delivers good outcomes for a reasonable cost</a:t>
            </a:r>
          </a:p>
        </p:txBody>
      </p:sp>
      <p:sp>
        <p:nvSpPr>
          <p:cNvPr id="5" name="Rectangle 1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79889" y="6406212"/>
            <a:ext cx="8639908" cy="4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357188" indent="-357188">
              <a:lnSpc>
                <a:spcPct val="95000"/>
              </a:lnSpc>
              <a:buClr>
                <a:schemeClr val="tx2"/>
              </a:buClr>
              <a:tabLst>
                <a:tab pos="542925" algn="l"/>
              </a:tabLst>
            </a:pPr>
            <a:r>
              <a:rPr lang="en-AU" sz="1000" dirty="0">
                <a:solidFill>
                  <a:schemeClr val="bg1"/>
                </a:solidFill>
              </a:rPr>
              <a:t>Note:	</a:t>
            </a:r>
            <a:r>
              <a:rPr lang="en-AU" sz="1000" dirty="0" smtClean="0">
                <a:solidFill>
                  <a:schemeClr val="bg1"/>
                </a:solidFill>
              </a:rPr>
              <a:t>	1</a:t>
            </a:r>
            <a:r>
              <a:rPr lang="en-AU" sz="1000" dirty="0">
                <a:solidFill>
                  <a:schemeClr val="bg1"/>
                </a:solidFill>
              </a:rPr>
              <a:t>. Australia’s GDP per capita is above </a:t>
            </a:r>
            <a:r>
              <a:rPr lang="en-AU" sz="1000" dirty="0" smtClean="0">
                <a:solidFill>
                  <a:schemeClr val="bg1"/>
                </a:solidFill>
              </a:rPr>
              <a:t>US$35k</a:t>
            </a:r>
          </a:p>
          <a:p>
            <a:pPr marL="357188" indent="-357188">
              <a:lnSpc>
                <a:spcPct val="95000"/>
              </a:lnSpc>
              <a:buClr>
                <a:schemeClr val="tx2"/>
              </a:buClr>
              <a:tabLst>
                <a:tab pos="542925" algn="l"/>
              </a:tabLst>
            </a:pPr>
            <a:r>
              <a:rPr lang="en-AU" sz="1000" dirty="0">
                <a:solidFill>
                  <a:schemeClr val="bg1"/>
                </a:solidFill>
              </a:rPr>
              <a:t>		</a:t>
            </a:r>
            <a:r>
              <a:rPr lang="en-AU" sz="1000" dirty="0" smtClean="0">
                <a:solidFill>
                  <a:schemeClr val="bg1"/>
                </a:solidFill>
              </a:rPr>
              <a:t>2. PPP – purchasing power parity</a:t>
            </a:r>
          </a:p>
          <a:p>
            <a:pPr marL="357188" indent="-357188">
              <a:lnSpc>
                <a:spcPct val="95000"/>
              </a:lnSpc>
              <a:buClr>
                <a:schemeClr val="tx2"/>
              </a:buClr>
              <a:tabLst>
                <a:tab pos="542925" algn="l"/>
              </a:tabLst>
            </a:pPr>
            <a:r>
              <a:rPr lang="en-AU" sz="1000" dirty="0" smtClean="0">
                <a:solidFill>
                  <a:schemeClr val="bg1"/>
                </a:solidFill>
              </a:rPr>
              <a:t>Source</a:t>
            </a:r>
            <a:r>
              <a:rPr lang="en-AU" sz="1000" dirty="0">
                <a:solidFill>
                  <a:schemeClr val="bg1"/>
                </a:solidFill>
              </a:rPr>
              <a:t>:	OECD, Pacific Strategy Partners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281354" y="908721"/>
            <a:ext cx="8278782" cy="6001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AU" sz="1800" dirty="0"/>
              <a:t>Life Expectancy vs. </a:t>
            </a:r>
            <a:r>
              <a:rPr lang="en-AU" sz="1800" dirty="0" smtClean="0"/>
              <a:t>Health Expenditure</a:t>
            </a:r>
            <a:endParaRPr lang="en-AU" sz="1800" b="0" dirty="0"/>
          </a:p>
          <a:p>
            <a:pPr>
              <a:spcBef>
                <a:spcPts val="0"/>
              </a:spcBef>
            </a:pPr>
            <a:r>
              <a:rPr lang="en-AU" sz="1800" b="0" dirty="0" smtClean="0"/>
              <a:t>2010 </a:t>
            </a:r>
            <a:endParaRPr lang="en-AU" sz="1800" dirty="0"/>
          </a:p>
        </p:txBody>
      </p:sp>
      <p:sp>
        <p:nvSpPr>
          <p:cNvPr id="41" name="Text Box 1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7127513" y="2092325"/>
            <a:ext cx="241303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A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sz="1400" b="1" dirty="0" smtClean="0">
                <a:latin typeface="+mn-lt"/>
              </a:rPr>
              <a:t>GDP per Capita at US$ PPP</a:t>
            </a:r>
            <a:endParaRPr lang="en-AU" sz="1400" b="1" dirty="0">
              <a:latin typeface="+mn-lt"/>
            </a:endParaRPr>
          </a:p>
        </p:txBody>
      </p:sp>
      <p:graphicFrame>
        <p:nvGraphicFramePr>
          <p:cNvPr id="48" name="Object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00448160"/>
              </p:ext>
            </p:extLst>
          </p:nvPr>
        </p:nvGraphicFramePr>
        <p:xfrm>
          <a:off x="411164" y="1933153"/>
          <a:ext cx="7105577" cy="4124250"/>
        </p:xfrm>
        <a:graphic>
          <a:graphicData uri="http://schemas.openxmlformats.org/presentationml/2006/ole">
            <p:oleObj spid="_x0000_s1027" name="Chart" r:id="rId52" imgW="7105616" imgH="4124341" progId="MSGraph.Chart.8">
              <p:embed followColorScheme="full"/>
            </p:oleObj>
          </a:graphicData>
        </a:graphic>
      </p:graphicFrame>
      <p:cxnSp>
        <p:nvCxnSpPr>
          <p:cNvPr id="27" name="Straight Connector 26"/>
          <p:cNvCxnSpPr/>
          <p:nvPr>
            <p:custDataLst>
              <p:tags r:id="rId7"/>
            </p:custDataLst>
          </p:nvPr>
        </p:nvCxnSpPr>
        <p:spPr bwMode="auto">
          <a:xfrm flipV="1">
            <a:off x="2387600" y="3163466"/>
            <a:ext cx="450850" cy="247650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>
            <p:custDataLst>
              <p:tags r:id="rId8"/>
            </p:custDataLst>
          </p:nvPr>
        </p:nvCxnSpPr>
        <p:spPr bwMode="auto">
          <a:xfrm flipH="1">
            <a:off x="3517900" y="2715791"/>
            <a:ext cx="23813" cy="85725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>
            <p:custDataLst>
              <p:tags r:id="rId9"/>
            </p:custDataLst>
          </p:nvPr>
        </p:nvCxnSpPr>
        <p:spPr bwMode="auto">
          <a:xfrm>
            <a:off x="2940050" y="2596728"/>
            <a:ext cx="28575" cy="31750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>
            <p:custDataLst>
              <p:tags r:id="rId10"/>
            </p:custDataLst>
          </p:nvPr>
        </p:nvCxnSpPr>
        <p:spPr bwMode="auto">
          <a:xfrm flipH="1" flipV="1">
            <a:off x="4486275" y="3082504"/>
            <a:ext cx="55563" cy="11113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>
            <p:custDataLst>
              <p:tags r:id="rId11"/>
            </p:custDataLst>
          </p:nvPr>
        </p:nvCxnSpPr>
        <p:spPr bwMode="auto">
          <a:xfrm flipV="1">
            <a:off x="2163763" y="3136478"/>
            <a:ext cx="58737" cy="39688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>
            <p:custDataLst>
              <p:tags r:id="rId12"/>
            </p:custDataLst>
          </p:nvPr>
        </p:nvCxnSpPr>
        <p:spPr bwMode="auto">
          <a:xfrm>
            <a:off x="3432175" y="2255416"/>
            <a:ext cx="220663" cy="155575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>
            <p:custDataLst>
              <p:tags r:id="rId13"/>
            </p:custDataLst>
          </p:nvPr>
        </p:nvCxnSpPr>
        <p:spPr bwMode="auto">
          <a:xfrm flipV="1">
            <a:off x="2752725" y="2780878"/>
            <a:ext cx="130175" cy="103188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>
            <p:custDataLst>
              <p:tags r:id="rId14"/>
            </p:custDataLst>
          </p:nvPr>
        </p:nvCxnSpPr>
        <p:spPr bwMode="auto">
          <a:xfrm>
            <a:off x="2149475" y="2768178"/>
            <a:ext cx="158750" cy="31750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>
            <p:custDataLst>
              <p:tags r:id="rId15"/>
            </p:custDataLst>
          </p:nvPr>
        </p:nvCxnSpPr>
        <p:spPr bwMode="auto">
          <a:xfrm flipV="1">
            <a:off x="3132138" y="3304753"/>
            <a:ext cx="3175" cy="66675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>
            <p:custDataLst>
              <p:tags r:id="rId16"/>
            </p:custDataLst>
          </p:nvPr>
        </p:nvCxnSpPr>
        <p:spPr bwMode="auto">
          <a:xfrm flipH="1" flipV="1">
            <a:off x="4030663" y="3120603"/>
            <a:ext cx="104775" cy="100013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17"/>
            </p:custDataLst>
          </p:nvPr>
        </p:nvCxnSpPr>
        <p:spPr bwMode="auto">
          <a:xfrm>
            <a:off x="4189413" y="2249066"/>
            <a:ext cx="23812" cy="474662"/>
          </a:xfrm>
          <a:prstGeom prst="line">
            <a:avLst/>
          </a:prstGeom>
          <a:ln w="63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>
            <p:custDataLst>
              <p:tags r:id="rId18"/>
            </p:custDataLst>
          </p:nvPr>
        </p:nvSpPr>
        <p:spPr bwMode="auto">
          <a:xfrm>
            <a:off x="1744662" y="3176167"/>
            <a:ext cx="4730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DB1C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F0D91C09-650A-40A4-A67F-94A67882797C}" type="datetime'''''''''''''''''''''''''''K''''''o''r''''e''a'''''''''''''">
              <a:rPr lang="en-US" sz="1400"/>
              <a:pPr/>
              <a:t>Korea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40" name="Rectangle 39"/>
          <p:cNvSpPr/>
          <p:nvPr>
            <p:custDataLst>
              <p:tags r:id="rId19"/>
            </p:custDataLst>
          </p:nvPr>
        </p:nvSpPr>
        <p:spPr bwMode="auto">
          <a:xfrm>
            <a:off x="3048000" y="2042691"/>
            <a:ext cx="4667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BDA6E7DE-205E-4C94-BF4C-A839506A67FE}" type="datetime'''''''''''J''''''''a''''''''p''''''''''a''''n'''''''''''''">
              <a:rPr lang="en-US" sz="1400"/>
              <a:pPr/>
              <a:t>Japan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29" name="Rectangle 28"/>
          <p:cNvSpPr/>
          <p:nvPr>
            <p:custDataLst>
              <p:tags r:id="rId20"/>
            </p:custDataLst>
          </p:nvPr>
        </p:nvSpPr>
        <p:spPr bwMode="auto">
          <a:xfrm>
            <a:off x="2427287" y="2884067"/>
            <a:ext cx="3635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920A6EEF-BDA6-4CFD-8EFC-71D99D34AE1F}" type="datetime'''''I''''''''''''''''''''''t''''''''''a''l''''''y'''''">
              <a:rPr lang="en-US" sz="1400"/>
              <a:pPr/>
              <a:t>Italy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60" name="Rectangle 59"/>
          <p:cNvSpPr/>
          <p:nvPr>
            <p:custDataLst>
              <p:tags r:id="rId21"/>
            </p:custDataLst>
          </p:nvPr>
        </p:nvSpPr>
        <p:spPr bwMode="auto">
          <a:xfrm>
            <a:off x="1706562" y="2614192"/>
            <a:ext cx="44291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558DF795-E877-4A76-8101-D4479AD4A530}" type="datetime'''''''''''''Is''''r''''''''ae''''''''''''''l'''''''''''">
              <a:rPr lang="en-US" sz="1400"/>
              <a:pPr/>
              <a:t>Israel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88" name="Rectangle 87"/>
          <p:cNvSpPr/>
          <p:nvPr>
            <p:custDataLst>
              <p:tags r:id="rId22"/>
            </p:custDataLst>
          </p:nvPr>
        </p:nvSpPr>
        <p:spPr bwMode="auto">
          <a:xfrm>
            <a:off x="301625" y="1772816"/>
            <a:ext cx="1116012" cy="2127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rot="0" spcFirstLastPara="0" vertOverflow="overflow" horzOverflow="overflow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04DAC035-F896-409C-86C0-DD3169AB76B4}" type="datetime'''''L''i''''''f''''e'' ''''''''E''x''''p''e''c''tan''''''c''y'">
              <a:rPr lang="en-US" sz="1400"/>
              <a:pPr algn="ctr"/>
              <a:t>Life Expectancy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101" name="Rectangle 100"/>
          <p:cNvSpPr/>
          <p:nvPr>
            <p:custDataLst>
              <p:tags r:id="rId23"/>
            </p:custDataLst>
          </p:nvPr>
        </p:nvSpPr>
        <p:spPr bwMode="auto">
          <a:xfrm>
            <a:off x="3646488" y="3577804"/>
            <a:ext cx="7127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A44D83E2-40C5-4613-AF49-48B517AB5830}" type="datetime'''''''D''e''n''''''''''''''m''a''''''r''''''''''''''''''''''k'">
              <a:rPr lang="en-US" sz="1400"/>
              <a:pPr/>
              <a:t>Denmark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76" name="Rectangle 75"/>
          <p:cNvSpPr/>
          <p:nvPr>
            <p:custDataLst>
              <p:tags r:id="rId24"/>
            </p:custDataLst>
          </p:nvPr>
        </p:nvSpPr>
        <p:spPr bwMode="auto">
          <a:xfrm>
            <a:off x="1501775" y="3663528"/>
            <a:ext cx="41116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ADFF1C56-E249-4AC5-8877-ED0BC59D12AD}" type="datetime'''''''Ch''''''i''''''''''l''''''''''''''''''''''''''e'''''''">
              <a:rPr lang="en-US" sz="1400"/>
              <a:pPr/>
              <a:t>Chile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195" name="Rectangle 194"/>
          <p:cNvSpPr/>
          <p:nvPr>
            <p:custDataLst>
              <p:tags r:id="rId25"/>
            </p:custDataLst>
          </p:nvPr>
        </p:nvSpPr>
        <p:spPr bwMode="auto">
          <a:xfrm>
            <a:off x="3951287" y="3220618"/>
            <a:ext cx="5905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FE410195-AD12-4F0D-B5FE-465E191030F4}" type="datetime'''''''''''''''Ca''''n''''''''''''''''''''''''''''''''ad''a'''">
              <a:rPr lang="en-US" sz="1400"/>
              <a:pPr/>
              <a:t>Canada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39" name="Rectangle 38"/>
          <p:cNvSpPr/>
          <p:nvPr>
            <p:custDataLst>
              <p:tags r:id="rId26"/>
            </p:custDataLst>
          </p:nvPr>
        </p:nvSpPr>
        <p:spPr bwMode="auto">
          <a:xfrm>
            <a:off x="3806825" y="2036341"/>
            <a:ext cx="7540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3BA96B97-2BD3-48D3-8E2B-230E7B7719B4}" type="datetime'''''''''''''''''''''A''''us''''t''''r''''''''ali''''a'''''">
              <a:rPr lang="en-US" sz="1400"/>
              <a:pPr/>
              <a:t>Australia</a:t>
            </a:fld>
            <a:r>
              <a:rPr lang="en-US" sz="1400" baseline="30000" dirty="0" smtClean="0"/>
              <a:t>1</a:t>
            </a:r>
            <a:endParaRPr kumimoji="0" lang="en-AU" sz="1400" strike="noStrike" cap="none" normalizeH="0" baseline="3000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>
            <p:custDataLst>
              <p:tags r:id="rId27"/>
            </p:custDataLst>
          </p:nvPr>
        </p:nvSpPr>
        <p:spPr bwMode="auto">
          <a:xfrm>
            <a:off x="1905000" y="3411116"/>
            <a:ext cx="566738" cy="2127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xmlns="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400" tIns="0" rIns="25400" bIns="0"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fld id="{9E2AF235-D43F-42C8-BC1E-73EEFDAA7DED}" type="datetime'''''''''G''''''r''''''e''''e''''''''''''''''''c''''e'''''''">
              <a:rPr lang="en-US" sz="1400">
                <a:solidFill>
                  <a:schemeClr val="tx1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</a:pPr>
              <a:t>Greece</a:t>
            </a:fld>
            <a:endParaRPr lang="en-AU" sz="1400">
              <a:solidFill>
                <a:schemeClr val="tx1"/>
              </a:solidFill>
              <a:latin typeface="Calibri"/>
              <a:sym typeface="Calibri"/>
            </a:endParaRPr>
          </a:p>
        </p:txBody>
      </p:sp>
      <p:sp>
        <p:nvSpPr>
          <p:cNvPr id="74" name="Rectangle 73"/>
          <p:cNvSpPr/>
          <p:nvPr>
            <p:custDataLst>
              <p:tags r:id="rId28"/>
            </p:custDataLst>
          </p:nvPr>
        </p:nvSpPr>
        <p:spPr bwMode="auto">
          <a:xfrm>
            <a:off x="3634606" y="6058366"/>
            <a:ext cx="1441450" cy="4254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01F7E6C-4879-4206-9418-85AACBE5BEFA}" type="datetime'H''ea''lth Expenditure'' &#10;per Ca''p''''''i''ta'', US$ PPP'''">
              <a:rPr lang="en-US" sz="1200"/>
              <a:pPr algn="ctr"/>
              <a:t>Health Expenditure 
per Capita, US$ PPP</a:t>
            </a:fld>
            <a:endParaRPr kumimoji="0" lang="en-US" sz="12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111" name="Rectangle 110"/>
          <p:cNvSpPr/>
          <p:nvPr>
            <p:custDataLst>
              <p:tags r:id="rId29"/>
            </p:custDataLst>
          </p:nvPr>
        </p:nvSpPr>
        <p:spPr bwMode="auto">
          <a:xfrm>
            <a:off x="6732588" y="3550816"/>
            <a:ext cx="2460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 smtClean="0">
                <a:latin typeface="Calibri"/>
                <a:cs typeface="Calibri"/>
                <a:sym typeface="Calibri"/>
              </a:rPr>
              <a:t>US</a:t>
            </a:r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179" name="Rectangle 178"/>
          <p:cNvSpPr/>
          <p:nvPr>
            <p:custDataLst>
              <p:tags r:id="rId30"/>
            </p:custDataLst>
          </p:nvPr>
        </p:nvSpPr>
        <p:spPr bwMode="auto">
          <a:xfrm>
            <a:off x="3227387" y="3204742"/>
            <a:ext cx="2571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 smtClean="0">
                <a:latin typeface="Calibri"/>
                <a:cs typeface="Calibri"/>
                <a:sym typeface="Calibri"/>
              </a:rPr>
              <a:t>UK</a:t>
            </a:r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80" name="Rectangle 79"/>
          <p:cNvSpPr/>
          <p:nvPr>
            <p:custDataLst>
              <p:tags r:id="rId31"/>
            </p:custDataLst>
          </p:nvPr>
        </p:nvSpPr>
        <p:spPr bwMode="auto">
          <a:xfrm>
            <a:off x="4646613" y="2439566"/>
            <a:ext cx="895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364D6E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62793CCC-1A60-465A-9BA9-8E1BF73CDC0E}" type="datetime'S''''''''''''''w''itz''''''''erl''''a''''''n''d'">
              <a:rPr lang="en-US" sz="1400"/>
              <a:pPr/>
              <a:t>Switzerland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67" name="Rectangle 66"/>
          <p:cNvSpPr/>
          <p:nvPr>
            <p:custDataLst>
              <p:tags r:id="rId32"/>
            </p:custDataLst>
          </p:nvPr>
        </p:nvSpPr>
        <p:spPr bwMode="auto">
          <a:xfrm>
            <a:off x="3252787" y="2503067"/>
            <a:ext cx="6238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D0D47ECD-D3D5-4E1A-B246-714CE22F614E}" type="datetime'''S''''''w''''e''''''''''''d''''e''''''''n'''''''''''">
              <a:rPr lang="en-US" sz="1400"/>
              <a:pPr/>
              <a:t>Sweden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20" name="Rectangle 19"/>
          <p:cNvSpPr/>
          <p:nvPr>
            <p:custDataLst>
              <p:tags r:id="rId33"/>
            </p:custDataLst>
          </p:nvPr>
        </p:nvSpPr>
        <p:spPr bwMode="auto">
          <a:xfrm>
            <a:off x="2622550" y="2384004"/>
            <a:ext cx="4460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698781E1-2499-4C55-AC02-B02FC68B7C5A}" type="datetime'''S''p''''''''''''''ai''''''''''''''''''''''''''''''''''n'">
              <a:rPr lang="en-US" sz="1400"/>
              <a:pPr/>
              <a:t>Spain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79" name="Rectangle 78"/>
          <p:cNvSpPr/>
          <p:nvPr>
            <p:custDataLst>
              <p:tags r:id="rId34"/>
            </p:custDataLst>
          </p:nvPr>
        </p:nvSpPr>
        <p:spPr bwMode="auto">
          <a:xfrm>
            <a:off x="1922463" y="4227091"/>
            <a:ext cx="55086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6F16024C-EE14-4353-9D1D-6F0D3E632987}" type="datetime'''''P''''''''''o''''''l''''a''''''n''''''''''d'">
              <a:rPr lang="en-US" sz="1400"/>
              <a:pPr/>
              <a:t>Poland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82" name="Rectangle 81"/>
          <p:cNvSpPr/>
          <p:nvPr>
            <p:custDataLst>
              <p:tags r:id="rId35"/>
            </p:custDataLst>
          </p:nvPr>
        </p:nvSpPr>
        <p:spPr bwMode="auto">
          <a:xfrm>
            <a:off x="4343400" y="2657053"/>
            <a:ext cx="61436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B8BBDD8A-69DB-43DD-93C3-B2E26A376304}" type="datetime'''N''''''''o''r''''''''''''w''''''''''''''a''''y'">
              <a:rPr lang="en-US" sz="1400"/>
              <a:pPr/>
              <a:t>Norway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66" name="Rectangle 65"/>
          <p:cNvSpPr/>
          <p:nvPr>
            <p:custDataLst>
              <p:tags r:id="rId36"/>
            </p:custDataLst>
          </p:nvPr>
        </p:nvSpPr>
        <p:spPr bwMode="auto">
          <a:xfrm>
            <a:off x="4541837" y="3057103"/>
            <a:ext cx="942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364D6E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1ED3A447-2FB6-47EE-8C1D-B49B96A6B89E}" type="datetime'''''''''N''''''e''''t''h''''''''e''''''r''l''''''''ands'''">
              <a:rPr lang="en-US" sz="1400"/>
              <a:pPr/>
              <a:t>Netherlands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77" name="Rectangle 76"/>
          <p:cNvSpPr/>
          <p:nvPr>
            <p:custDataLst>
              <p:tags r:id="rId37"/>
            </p:custDataLst>
          </p:nvPr>
        </p:nvSpPr>
        <p:spPr bwMode="auto">
          <a:xfrm>
            <a:off x="1217613" y="4635079"/>
            <a:ext cx="5794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C3E4DE56-9907-448C-9CB6-93BB6B6CEE4A}" type="datetime'''''M''''''''''''''''''''''''''''''''e''''x''i''co'''''''''''">
              <a:rPr lang="en-US" sz="1400"/>
              <a:pPr/>
              <a:t>Mexico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 useBgFill="1">
        <p:nvSpPr>
          <p:cNvPr id="99" name="Rectangle 98"/>
          <p:cNvSpPr/>
          <p:nvPr>
            <p:custDataLst>
              <p:tags r:id="rId38"/>
            </p:custDataLst>
          </p:nvPr>
        </p:nvSpPr>
        <p:spPr bwMode="auto">
          <a:xfrm>
            <a:off x="2832100" y="3371429"/>
            <a:ext cx="5810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fld id="{91830F46-A702-4DF2-AAFC-F9F7DA57F5A6}" type="datetime'''''F''i''''''''''''''''''''n''''''''la''''''''''n''d'''''''">
              <a:rPr lang="en-US" sz="1400"/>
              <a:pPr/>
              <a:t>Finland</a:t>
            </a:fld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01" name="Line 21"/>
          <p:cNvSpPr>
            <a:spLocks noChangeShapeType="1"/>
          </p:cNvSpPr>
          <p:nvPr>
            <p:custDataLst>
              <p:tags r:id="rId39"/>
            </p:custDataLst>
          </p:nvPr>
        </p:nvSpPr>
        <p:spPr bwMode="gray">
          <a:xfrm flipV="1">
            <a:off x="838811" y="2329408"/>
            <a:ext cx="1945419" cy="18155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defPPr>
              <a:defRPr lang="en-A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AU"/>
          </a:p>
        </p:txBody>
      </p:sp>
      <p:sp>
        <p:nvSpPr>
          <p:cNvPr id="203" name="Line 23"/>
          <p:cNvSpPr>
            <a:spLocks noChangeShapeType="1"/>
          </p:cNvSpPr>
          <p:nvPr>
            <p:custDataLst>
              <p:tags r:id="rId40"/>
            </p:custDataLst>
          </p:nvPr>
        </p:nvSpPr>
        <p:spPr bwMode="gray">
          <a:xfrm flipV="1">
            <a:off x="1590675" y="3890467"/>
            <a:ext cx="1732199" cy="16336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defPPr>
              <a:defRPr lang="en-A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AU"/>
          </a:p>
        </p:txBody>
      </p:sp>
      <p:sp>
        <p:nvSpPr>
          <p:cNvPr id="204" name="Line 24"/>
          <p:cNvSpPr>
            <a:spLocks noChangeShapeType="1"/>
          </p:cNvSpPr>
          <p:nvPr>
            <p:custDataLst>
              <p:tags r:id="rId41"/>
            </p:custDataLst>
          </p:nvPr>
        </p:nvSpPr>
        <p:spPr bwMode="gray">
          <a:xfrm flipV="1">
            <a:off x="3322875" y="3879681"/>
            <a:ext cx="3712308" cy="107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defPPr>
              <a:defRPr lang="en-A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AU"/>
          </a:p>
        </p:txBody>
      </p:sp>
      <p:sp>
        <p:nvSpPr>
          <p:cNvPr id="219" name="Line 24"/>
          <p:cNvSpPr>
            <a:spLocks noChangeShapeType="1"/>
          </p:cNvSpPr>
          <p:nvPr>
            <p:custDataLst>
              <p:tags r:id="rId42"/>
            </p:custDataLst>
          </p:nvPr>
        </p:nvSpPr>
        <p:spPr bwMode="gray">
          <a:xfrm flipV="1">
            <a:off x="2784230" y="2324591"/>
            <a:ext cx="4251569" cy="48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defPPr>
              <a:defRPr lang="en-A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AU"/>
          </a:p>
        </p:txBody>
      </p:sp>
      <p:sp>
        <p:nvSpPr>
          <p:cNvPr id="92" name="Oval 91"/>
          <p:cNvSpPr/>
          <p:nvPr>
            <p:custDataLst>
              <p:tags r:id="rId43"/>
            </p:custDataLst>
          </p:nvPr>
        </p:nvSpPr>
        <p:spPr bwMode="auto">
          <a:xfrm>
            <a:off x="7175500" y="2885654"/>
            <a:ext cx="187325" cy="187325"/>
          </a:xfrm>
          <a:prstGeom prst="ellipse">
            <a:avLst/>
          </a:prstGeom>
          <a:solidFill>
            <a:srgbClr val="364D6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Oval 90"/>
          <p:cNvSpPr/>
          <p:nvPr>
            <p:custDataLst>
              <p:tags r:id="rId44"/>
            </p:custDataLst>
          </p:nvPr>
        </p:nvSpPr>
        <p:spPr bwMode="auto">
          <a:xfrm>
            <a:off x="7175500" y="2622129"/>
            <a:ext cx="187325" cy="187325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Oval 89"/>
          <p:cNvSpPr/>
          <p:nvPr>
            <p:custDataLst>
              <p:tags r:id="rId45"/>
            </p:custDataLst>
          </p:nvPr>
        </p:nvSpPr>
        <p:spPr bwMode="auto">
          <a:xfrm>
            <a:off x="7175500" y="2358604"/>
            <a:ext cx="187325" cy="18732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Rectangle 85"/>
          <p:cNvSpPr/>
          <p:nvPr>
            <p:custDataLst>
              <p:tags r:id="rId46"/>
            </p:custDataLst>
          </p:nvPr>
        </p:nvSpPr>
        <p:spPr bwMode="auto">
          <a:xfrm>
            <a:off x="7445375" y="2880892"/>
            <a:ext cx="12636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 smtClean="0">
                <a:latin typeface="Calibri"/>
                <a:cs typeface="Calibri"/>
                <a:sym typeface="Calibri"/>
              </a:rPr>
              <a:t>Less than US$25k</a:t>
            </a:r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87" name="Rectangle 86"/>
          <p:cNvSpPr/>
          <p:nvPr>
            <p:custDataLst>
              <p:tags r:id="rId47"/>
            </p:custDataLst>
          </p:nvPr>
        </p:nvSpPr>
        <p:spPr bwMode="auto">
          <a:xfrm>
            <a:off x="7445375" y="2617367"/>
            <a:ext cx="12287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 smtClean="0">
                <a:latin typeface="Calibri"/>
                <a:cs typeface="Calibri"/>
                <a:sym typeface="Calibri"/>
              </a:rPr>
              <a:t>US$25k - US$35k</a:t>
            </a:r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89" name="Rectangle 88"/>
          <p:cNvSpPr/>
          <p:nvPr>
            <p:custDataLst>
              <p:tags r:id="rId48"/>
            </p:custDataLst>
          </p:nvPr>
        </p:nvSpPr>
        <p:spPr bwMode="auto">
          <a:xfrm>
            <a:off x="7445375" y="2353842"/>
            <a:ext cx="15144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kumimoji="0" lang="en-AU" sz="1400" strike="noStrike" cap="none" normalizeH="0" dirty="0" smtClean="0">
                <a:ln>
                  <a:noFill/>
                </a:ln>
                <a:effectLst/>
                <a:latin typeface="Calibri"/>
                <a:cs typeface="Calibri"/>
                <a:sym typeface="Calibri"/>
              </a:rPr>
              <a:t>Greater than US$35k</a:t>
            </a:r>
          </a:p>
        </p:txBody>
      </p:sp>
    </p:spTree>
    <p:extLst>
      <p:ext uri="{BB962C8B-B14F-4D97-AF65-F5344CB8AC3E}">
        <p14:creationId xmlns:p14="http://schemas.microsoft.com/office/powerpoint/2010/main" xmlns="" val="386895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Object 39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04525562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2050" name="think-cell Slide" r:id="rId37" imgW="360" imgH="360" progId="">
              <p:embed/>
            </p:oleObj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1" y="1"/>
            <a:ext cx="169210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kumimoji="0" lang="en-AU" sz="140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Calibri"/>
              <a:sym typeface="Calibri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81354" y="404664"/>
            <a:ext cx="8278782" cy="6001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AU" sz="1800" dirty="0" smtClean="0"/>
              <a:t>Australia’s </a:t>
            </a:r>
            <a:r>
              <a:rPr lang="en-AU" sz="1800" dirty="0"/>
              <a:t>Share of Global Publications in Selected </a:t>
            </a:r>
            <a:r>
              <a:rPr lang="en-AU" sz="1800" dirty="0" smtClean="0"/>
              <a:t>Journals</a:t>
            </a:r>
            <a:r>
              <a:rPr lang="en-AU" sz="1800" baseline="30000" dirty="0" smtClean="0"/>
              <a:t>1</a:t>
            </a:r>
          </a:p>
          <a:p>
            <a:pPr>
              <a:spcBef>
                <a:spcPts val="0"/>
              </a:spcBef>
            </a:pPr>
            <a:r>
              <a:rPr lang="en-AU" sz="1800" b="0" dirty="0" smtClean="0"/>
              <a:t>% </a:t>
            </a:r>
            <a:r>
              <a:rPr lang="en-AU" sz="1800" b="0" dirty="0"/>
              <a:t>Share of Total </a:t>
            </a:r>
            <a:r>
              <a:rPr lang="en-AU" sz="1800" b="0" dirty="0" smtClean="0"/>
              <a:t>Publications</a:t>
            </a:r>
            <a:endParaRPr lang="en-AU" sz="1800" b="0" baseline="30000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07504" y="6426924"/>
            <a:ext cx="8639908" cy="4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627063" indent="-627063">
              <a:lnSpc>
                <a:spcPct val="95000"/>
              </a:lnSpc>
              <a:buClr>
                <a:schemeClr val="tx2"/>
              </a:buClr>
              <a:tabLst>
                <a:tab pos="627063" algn="l"/>
              </a:tabLst>
            </a:pPr>
            <a:r>
              <a:rPr lang="en-AU" sz="1000" dirty="0">
                <a:solidFill>
                  <a:schemeClr val="bg1"/>
                </a:solidFill>
              </a:rPr>
              <a:t>Notes:	1. Australia is estimated to account for ~1.1% of health R&amp;D and ~1.8% of global GDP, but ~3.6% of the above health and medical publications</a:t>
            </a:r>
          </a:p>
          <a:p>
            <a:pPr marL="627063" indent="-627063">
              <a:lnSpc>
                <a:spcPct val="95000"/>
              </a:lnSpc>
              <a:buClr>
                <a:schemeClr val="tx2"/>
              </a:buClr>
              <a:tabLst>
                <a:tab pos="627063" algn="l"/>
              </a:tabLst>
            </a:pPr>
            <a:r>
              <a:rPr lang="en-AU" sz="1000" dirty="0">
                <a:solidFill>
                  <a:schemeClr val="bg1"/>
                </a:solidFill>
              </a:rPr>
              <a:t>	</a:t>
            </a:r>
            <a:r>
              <a:rPr lang="en-AU" sz="1000" dirty="0" smtClean="0">
                <a:solidFill>
                  <a:schemeClr val="bg1"/>
                </a:solidFill>
              </a:rPr>
              <a:t>2</a:t>
            </a:r>
            <a:r>
              <a:rPr lang="en-AU" sz="1000" dirty="0">
                <a:solidFill>
                  <a:schemeClr val="bg1"/>
                </a:solidFill>
              </a:rPr>
              <a:t>. New England Journal of Medicine</a:t>
            </a:r>
          </a:p>
          <a:p>
            <a:pPr marL="627063" indent="-627063">
              <a:lnSpc>
                <a:spcPct val="95000"/>
              </a:lnSpc>
              <a:buClr>
                <a:schemeClr val="tx2"/>
              </a:buClr>
              <a:tabLst>
                <a:tab pos="627063" algn="l"/>
              </a:tabLst>
            </a:pPr>
            <a:r>
              <a:rPr lang="en-AU" sz="1000" dirty="0">
                <a:solidFill>
                  <a:schemeClr val="bg1"/>
                </a:solidFill>
              </a:rPr>
              <a:t>Source:	Thomson Reuters; MA Burke &amp; J-J </a:t>
            </a:r>
            <a:r>
              <a:rPr lang="en-AU" sz="1000" dirty="0" err="1">
                <a:solidFill>
                  <a:schemeClr val="bg1"/>
                </a:solidFill>
              </a:rPr>
              <a:t>Monot</a:t>
            </a:r>
            <a:r>
              <a:rPr lang="en-AU" sz="1000" dirty="0">
                <a:solidFill>
                  <a:schemeClr val="bg1"/>
                </a:solidFill>
              </a:rPr>
              <a:t>, ‘Global financing and flows’, Chapter 2 in </a:t>
            </a:r>
            <a:r>
              <a:rPr lang="en-AU" sz="1000" i="1" dirty="0">
                <a:solidFill>
                  <a:schemeClr val="bg1"/>
                </a:solidFill>
              </a:rPr>
              <a:t>Monitoring Financial Flows in </a:t>
            </a:r>
            <a:r>
              <a:rPr lang="en-AU" sz="1000" i="1" dirty="0" smtClean="0">
                <a:solidFill>
                  <a:schemeClr val="bg1"/>
                </a:solidFill>
              </a:rPr>
              <a:t>Health Research</a:t>
            </a:r>
            <a:r>
              <a:rPr lang="en-AU" sz="1000" dirty="0" smtClean="0">
                <a:solidFill>
                  <a:schemeClr val="bg1"/>
                </a:solidFill>
              </a:rPr>
              <a:t> </a:t>
            </a:r>
            <a:r>
              <a:rPr lang="en-AU" sz="1000" i="1" dirty="0">
                <a:solidFill>
                  <a:schemeClr val="bg1"/>
                </a:solidFill>
              </a:rPr>
              <a:t>2006 </a:t>
            </a:r>
            <a:r>
              <a:rPr lang="en-AU" sz="1000" dirty="0">
                <a:solidFill>
                  <a:schemeClr val="bg1"/>
                </a:solidFill>
              </a:rPr>
              <a:t>(pp.33–62), 2006  </a:t>
            </a:r>
          </a:p>
        </p:txBody>
      </p:sp>
      <p:graphicFrame>
        <p:nvGraphicFramePr>
          <p:cNvPr id="56" name="Object 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22129746"/>
              </p:ext>
            </p:extLst>
          </p:nvPr>
        </p:nvGraphicFramePr>
        <p:xfrm>
          <a:off x="869950" y="3327400"/>
          <a:ext cx="3876660" cy="1657350"/>
        </p:xfrm>
        <a:graphic>
          <a:graphicData uri="http://schemas.openxmlformats.org/presentationml/2006/ole">
            <p:oleObj spid="_x0000_s2051" name="Chart" r:id="rId38" imgW="3876624" imgH="1657301" progId="MSGraph.Chart.8">
              <p:embed followColorScheme="full"/>
            </p:oleObj>
          </a:graphicData>
        </a:graphic>
      </p:graphicFrame>
      <p:sp>
        <p:nvSpPr>
          <p:cNvPr id="58" name="Rectangle 57"/>
          <p:cNvSpPr/>
          <p:nvPr>
            <p:custDataLst>
              <p:tags r:id="rId3"/>
            </p:custDataLst>
          </p:nvPr>
        </p:nvSpPr>
        <p:spPr bwMode="auto">
          <a:xfrm>
            <a:off x="433387" y="4473576"/>
            <a:ext cx="5048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/>
            <a:fld id="{BA8D5F93-485F-4A4B-B974-32D0D7CB8F9A}" type="datetime'''''''''Nat''''''''''''''u''r''''''''e'''''">
              <a:rPr lang="en-US" sz="1400" smtClean="0"/>
              <a:pPr algn="r"/>
              <a:t>Nature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2" name="Rectangle 81"/>
          <p:cNvSpPr/>
          <p:nvPr>
            <p:custDataLst>
              <p:tags r:id="rId4"/>
            </p:custDataLst>
          </p:nvPr>
        </p:nvSpPr>
        <p:spPr bwMode="auto">
          <a:xfrm>
            <a:off x="395287" y="4027488"/>
            <a:ext cx="5429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/>
            <a:fld id="{468A234A-618C-4F4A-BDE2-0BB6E3A2B32C}" type="datetime'''S''''''''''c''''i''''''''''en''''''''c''''''''''''e'''''''">
              <a:rPr lang="en-US" sz="1400" smtClean="0"/>
              <a:pPr algn="r"/>
              <a:t>Science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6" name="Rectangle 85"/>
          <p:cNvSpPr/>
          <p:nvPr>
            <p:custDataLst>
              <p:tags r:id="rId5"/>
            </p:custDataLst>
          </p:nvPr>
        </p:nvSpPr>
        <p:spPr bwMode="auto">
          <a:xfrm>
            <a:off x="671512" y="3763964"/>
            <a:ext cx="2667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/>
            <a:fld id="{2C3D9C5A-BAF9-4815-B203-E6FFC66A4DEB}" type="datetime'''C''''''''e''''l''''''''''''''l'''''''''''''''''''''''''">
              <a:rPr lang="en-US" sz="1400" smtClean="0"/>
              <a:pPr algn="r"/>
              <a:t>Cell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5" name="Rectangle 84"/>
          <p:cNvSpPr/>
          <p:nvPr>
            <p:custDataLst>
              <p:tags r:id="rId6"/>
            </p:custDataLst>
          </p:nvPr>
        </p:nvSpPr>
        <p:spPr bwMode="auto">
          <a:xfrm>
            <a:off x="4183063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BF575F66-1E2D-45FF-8CD2-FA77D3873A35}" type="datetime'''''''''''''20''''''''''''''''''''''''1''0'''''''">
              <a:rPr lang="en-US" sz="1400" smtClean="0"/>
              <a:pPr algn="ctr"/>
              <a:t>2010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3" name="Rectangle 82"/>
          <p:cNvSpPr/>
          <p:nvPr>
            <p:custDataLst>
              <p:tags r:id="rId7"/>
            </p:custDataLst>
          </p:nvPr>
        </p:nvSpPr>
        <p:spPr bwMode="auto">
          <a:xfrm>
            <a:off x="4168775" y="3184526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D40C2615-D2DB-4764-B630-4D30223C516C}" type="datetime'''''''3''''''''''''''''''''.0''''''''''''%'''''''''''">
              <a:rPr lang="en-US" sz="1400" smtClean="0"/>
              <a:pPr algn="ctr"/>
              <a:t>3.0%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4" name="Rectangle 83"/>
          <p:cNvSpPr/>
          <p:nvPr>
            <p:custDataLst>
              <p:tags r:id="rId8"/>
            </p:custDataLst>
          </p:nvPr>
        </p:nvSpPr>
        <p:spPr bwMode="auto">
          <a:xfrm>
            <a:off x="3659188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A66EE658-713E-4BB4-8CCF-62C01BDCC3E4}" type="datetime'''2''''''''''''''''''''''''0''''''''''''''''''0''''''''''9'''">
              <a:rPr lang="en-US" sz="1400" smtClean="0"/>
              <a:pPr algn="ctr"/>
              <a:t>2009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0" name="Rectangle 79"/>
          <p:cNvSpPr/>
          <p:nvPr>
            <p:custDataLst>
              <p:tags r:id="rId9"/>
            </p:custDataLst>
          </p:nvPr>
        </p:nvSpPr>
        <p:spPr bwMode="auto">
          <a:xfrm>
            <a:off x="3644900" y="3422651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6CC3A88C-C6ED-4312-AAAD-2C8423AF510C}" type="datetime'''''''''''''''''''''''''2.''''''5''''''''''%'''''''''">
              <a:rPr lang="en-US" sz="1400" smtClean="0"/>
              <a:pPr algn="ctr"/>
              <a:t>2.5%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1" name="Rectangle 80"/>
          <p:cNvSpPr/>
          <p:nvPr>
            <p:custDataLst>
              <p:tags r:id="rId10"/>
            </p:custDataLst>
          </p:nvPr>
        </p:nvSpPr>
        <p:spPr bwMode="auto">
          <a:xfrm>
            <a:off x="3135313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EE033FF6-BE5D-4E92-9503-EED16A7ADCF6}" type="datetime'''''''2''''''''00''''''''''''''''''''''''''''''8'''''">
              <a:rPr lang="en-US" sz="1400" smtClean="0"/>
              <a:pPr algn="ctr"/>
              <a:t>2008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7" name="Rectangle 86"/>
          <p:cNvSpPr/>
          <p:nvPr>
            <p:custDataLst>
              <p:tags r:id="rId11"/>
            </p:custDataLst>
          </p:nvPr>
        </p:nvSpPr>
        <p:spPr bwMode="auto">
          <a:xfrm>
            <a:off x="3121025" y="3422651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7F78A3C4-1013-4F4D-9D03-4D18F3C76451}" type="datetime'''''''''''''''2''''.5''%'''''''''''''''''''''">
              <a:rPr lang="en-US" sz="1400" smtClean="0"/>
              <a:pPr algn="ctr"/>
              <a:t>2.5%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64" name="Rectangle 63"/>
          <p:cNvSpPr/>
          <p:nvPr>
            <p:custDataLst>
              <p:tags r:id="rId12"/>
            </p:custDataLst>
          </p:nvPr>
        </p:nvSpPr>
        <p:spPr bwMode="auto">
          <a:xfrm>
            <a:off x="2611438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E3D497EB-0825-4528-8325-7E36CA3D3E46}" type="datetime'''2''''''''''''''''''''''''''''''0''0''''''''''7'''''''">
              <a:rPr lang="en-US" sz="1400" smtClean="0"/>
              <a:pPr algn="ctr"/>
              <a:t>2007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0" name="Rectangle 69"/>
          <p:cNvSpPr/>
          <p:nvPr>
            <p:custDataLst>
              <p:tags r:id="rId13"/>
            </p:custDataLst>
          </p:nvPr>
        </p:nvSpPr>
        <p:spPr bwMode="auto">
          <a:xfrm>
            <a:off x="2597150" y="3298826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974E417D-6B2E-4CBD-A724-5ABF50EE5C54}" type="datetime'''''''''''''''''''''''''2''''.8''''%'''''''''''">
              <a:rPr lang="en-US" sz="1400" smtClean="0"/>
              <a:pPr algn="ctr"/>
              <a:t>2.8%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1" name="Rectangle 70"/>
          <p:cNvSpPr/>
          <p:nvPr>
            <p:custDataLst>
              <p:tags r:id="rId14"/>
            </p:custDataLst>
          </p:nvPr>
        </p:nvSpPr>
        <p:spPr bwMode="auto">
          <a:xfrm>
            <a:off x="2087563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69220112-AFD0-46E2-9856-CB9BA9B5C77A}" type="datetime'''''''''''''''''''''2''''''''''''0''''''''''0''''''''6'''''''">
              <a:rPr lang="en-US" sz="1400" smtClean="0"/>
              <a:pPr algn="ctr"/>
              <a:t>2006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2" name="Rectangle 71"/>
          <p:cNvSpPr/>
          <p:nvPr>
            <p:custDataLst>
              <p:tags r:id="rId15"/>
            </p:custDataLst>
          </p:nvPr>
        </p:nvSpPr>
        <p:spPr bwMode="auto">
          <a:xfrm>
            <a:off x="2073275" y="3308351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403BE4F2-45B7-4198-AC04-972ACB0C5A30}" type="datetime'''''''''''''''2''''''''''''''.''''7''''''%'''''">
              <a:rPr lang="en-US" sz="1400" smtClean="0"/>
              <a:pPr algn="ctr"/>
              <a:t>2.7%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3" name="Rectangle 72"/>
          <p:cNvSpPr/>
          <p:nvPr>
            <p:custDataLst>
              <p:tags r:id="rId16"/>
            </p:custDataLst>
          </p:nvPr>
        </p:nvSpPr>
        <p:spPr bwMode="auto">
          <a:xfrm>
            <a:off x="1563688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AFB3F94D-A4B6-4E2B-B046-B3E59CD61BA0}" type="datetime'20''''''''0''''''''''''''''''''''''''''''5'">
              <a:rPr lang="en-US" sz="1400" smtClean="0"/>
              <a:pPr algn="ctr"/>
              <a:t>2005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4" name="Rectangle 73"/>
          <p:cNvSpPr/>
          <p:nvPr>
            <p:custDataLst>
              <p:tags r:id="rId17"/>
            </p:custDataLst>
          </p:nvPr>
        </p:nvSpPr>
        <p:spPr bwMode="auto">
          <a:xfrm>
            <a:off x="1549400" y="3470276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1E966A59-7AEC-481D-86C7-D3B875DF2496}" type="datetime'''''''2.''''''''''''''''''''''''''4''%'''''">
              <a:rPr lang="en-US" sz="1400" smtClean="0"/>
              <a:pPr algn="ctr"/>
              <a:t>2.4%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5" name="Rectangle 74"/>
          <p:cNvSpPr/>
          <p:nvPr>
            <p:custDataLst>
              <p:tags r:id="rId18"/>
            </p:custDataLst>
          </p:nvPr>
        </p:nvSpPr>
        <p:spPr bwMode="auto">
          <a:xfrm>
            <a:off x="1039813" y="4984751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C7478AF0-F733-4075-AB56-051A4940813A}" type="datetime'''''''''''''''''2''''''''''00''''''''''''''''4'''''">
              <a:rPr lang="en-US" sz="1400" smtClean="0"/>
              <a:pPr algn="ctr"/>
              <a:t>2004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76" name="Rectangle 75"/>
          <p:cNvSpPr/>
          <p:nvPr>
            <p:custDataLst>
              <p:tags r:id="rId19"/>
            </p:custDataLst>
          </p:nvPr>
        </p:nvSpPr>
        <p:spPr bwMode="auto">
          <a:xfrm>
            <a:off x="1025525" y="3613150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D7E348DA-FBE9-4A35-8713-00E6329EAD7B}" type="datetime'''''''''''''2''.1''''''''''''''''%'''''''''">
              <a:rPr lang="en-US" sz="1400" smtClean="0"/>
              <a:pPr algn="ctr"/>
              <a:t>2.1%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graphicFrame>
        <p:nvGraphicFramePr>
          <p:cNvPr id="88" name="Object 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57200067"/>
              </p:ext>
            </p:extLst>
          </p:nvPr>
        </p:nvGraphicFramePr>
        <p:xfrm>
          <a:off x="5172075" y="2319338"/>
          <a:ext cx="3714660" cy="2666910"/>
        </p:xfrm>
        <a:graphic>
          <a:graphicData uri="http://schemas.openxmlformats.org/presentationml/2006/ole">
            <p:oleObj spid="_x0000_s2052" name="Chart" r:id="rId39" imgW="3714784" imgH="2666975" progId="MSGraph.Chart.8">
              <p:embed followColorScheme="full"/>
            </p:oleObj>
          </a:graphicData>
        </a:graphic>
      </p:graphicFrame>
      <p:sp>
        <p:nvSpPr>
          <p:cNvPr id="102" name="Rectangle 101"/>
          <p:cNvSpPr/>
          <p:nvPr>
            <p:custDataLst>
              <p:tags r:id="rId20"/>
            </p:custDataLst>
          </p:nvPr>
        </p:nvSpPr>
        <p:spPr bwMode="auto">
          <a:xfrm>
            <a:off x="4752975" y="3460751"/>
            <a:ext cx="4778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/>
            <a:fld id="{6CA07C5A-FEB2-42B4-9E3E-F611E44E906E}" type="datetime'''''L''''''''''''''''a''''n''''''''''''''''''''''c''e''t'''">
              <a:rPr lang="en-US" sz="1400" smtClean="0"/>
              <a:pPr algn="r"/>
              <a:t>Lancet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3" name="Rectangle 102"/>
          <p:cNvSpPr/>
          <p:nvPr>
            <p:custDataLst>
              <p:tags r:id="rId21"/>
            </p:custDataLst>
          </p:nvPr>
        </p:nvSpPr>
        <p:spPr bwMode="auto">
          <a:xfrm>
            <a:off x="7837488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68BA5253-FA2A-4845-B05E-60F135173FFF}" type="datetime'''''''''''''''''''2''''''0''0''''''''''''''''''''''9'">
              <a:rPr lang="en-US" sz="1400" smtClean="0"/>
              <a:pPr algn="ctr"/>
              <a:t>2009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1" name="Rectangle 100"/>
          <p:cNvSpPr/>
          <p:nvPr>
            <p:custDataLst>
              <p:tags r:id="rId22"/>
            </p:custDataLst>
          </p:nvPr>
        </p:nvSpPr>
        <p:spPr bwMode="auto">
          <a:xfrm>
            <a:off x="7823200" y="277653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D4BD2965-1FB9-4B8E-9382-14976C051891}" type="datetime'''''''''''''''''''4''''.''1%'''''''''''">
              <a:rPr lang="en-US" sz="1400" smtClean="0"/>
              <a:pPr algn="ctr"/>
              <a:t>4.1%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4" name="Rectangle 93"/>
          <p:cNvSpPr/>
          <p:nvPr>
            <p:custDataLst>
              <p:tags r:id="rId23"/>
            </p:custDataLst>
          </p:nvPr>
        </p:nvSpPr>
        <p:spPr bwMode="auto">
          <a:xfrm>
            <a:off x="8337550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651BD804-E290-4598-920A-A719A5CC3F3E}" type="datetime'2''0''''''1''''''''''''''0'''''">
              <a:rPr lang="en-US" sz="1400" smtClean="0"/>
              <a:pPr algn="ctr"/>
              <a:t>2010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6" name="Rectangle 105"/>
          <p:cNvSpPr/>
          <p:nvPr>
            <p:custDataLst>
              <p:tags r:id="rId24"/>
            </p:custDataLst>
          </p:nvPr>
        </p:nvSpPr>
        <p:spPr bwMode="auto">
          <a:xfrm>
            <a:off x="4819650" y="4208464"/>
            <a:ext cx="41116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/>
            <a:fld id="{E20CE410-5CB2-4CA2-87AF-1248304C054D}" type="datetime'''''''''N''''''''''''''''E''''''''''''''''''''''''''''''JM'">
              <a:rPr lang="en-US" sz="1400" smtClean="0"/>
              <a:pPr algn="r"/>
              <a:t>NEJM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3" name="Rectangle 92"/>
          <p:cNvSpPr/>
          <p:nvPr>
            <p:custDataLst>
              <p:tags r:id="rId25"/>
            </p:custDataLst>
          </p:nvPr>
        </p:nvSpPr>
        <p:spPr bwMode="auto">
          <a:xfrm>
            <a:off x="8323263" y="254793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022AAAEB-C0B8-40D2-B2CD-B76E302E6563}" type="datetime'''''4''''''''''''''''''''''''''.''''6''%'''''">
              <a:rPr lang="en-US" sz="1400" smtClean="0"/>
              <a:pPr algn="ctr"/>
              <a:t>4.6%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8" name="Rectangle 97"/>
          <p:cNvSpPr/>
          <p:nvPr>
            <p:custDataLst>
              <p:tags r:id="rId26"/>
            </p:custDataLst>
          </p:nvPr>
        </p:nvSpPr>
        <p:spPr bwMode="auto">
          <a:xfrm>
            <a:off x="7337425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01FECE5D-2815-40BF-883E-23B540CD4B05}" type="datetime'''''''''''''''2''''''0''''''''''''''0''8'''''''''''''''''''">
              <a:rPr lang="en-US" sz="1400" smtClean="0"/>
              <a:pPr algn="ctr"/>
              <a:t>2008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5" name="Rectangle 94"/>
          <p:cNvSpPr/>
          <p:nvPr>
            <p:custDataLst>
              <p:tags r:id="rId27"/>
            </p:custDataLst>
          </p:nvPr>
        </p:nvSpPr>
        <p:spPr bwMode="auto">
          <a:xfrm>
            <a:off x="7323138" y="245268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F7D877EC-6D7A-4FE3-A1F1-270EDE0C2B29}" type="datetime'4''''''''''''''''''''.8''''''''''''''''%'''''''''''''''''''">
              <a:rPr lang="en-US" sz="1400" smtClean="0"/>
              <a:pPr algn="ctr"/>
              <a:t>4.8%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2" name="Rectangle 91"/>
          <p:cNvSpPr/>
          <p:nvPr>
            <p:custDataLst>
              <p:tags r:id="rId28"/>
            </p:custDataLst>
          </p:nvPr>
        </p:nvSpPr>
        <p:spPr bwMode="auto">
          <a:xfrm>
            <a:off x="6832600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32CA731D-20BB-422E-A23D-139A1429A8BF}" type="datetime'''''''''''''2''''''''''''''0''''''''''''07'''''">
              <a:rPr lang="en-US" sz="1400" smtClean="0"/>
              <a:pPr algn="ctr"/>
              <a:t>2007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10" name="Rectangle 109"/>
          <p:cNvSpPr/>
          <p:nvPr>
            <p:custDataLst>
              <p:tags r:id="rId29"/>
            </p:custDataLst>
          </p:nvPr>
        </p:nvSpPr>
        <p:spPr bwMode="auto">
          <a:xfrm>
            <a:off x="6818313" y="2176464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04276124-C696-4E90-989F-F559E4705A37}" type="datetime'''''''''5''''''''''''.''''''''''4''''''''''''''%'">
              <a:rPr lang="en-US" sz="1400" smtClean="0"/>
              <a:pPr algn="ctr"/>
              <a:t>5.4%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9" name="Rectangle 108"/>
          <p:cNvSpPr/>
          <p:nvPr>
            <p:custDataLst>
              <p:tags r:id="rId30"/>
            </p:custDataLst>
          </p:nvPr>
        </p:nvSpPr>
        <p:spPr bwMode="auto">
          <a:xfrm>
            <a:off x="6327775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FD64C2E1-FF6A-449B-B5BA-4667C17DDAED}" type="datetime'''''''''''''''''2''''''0''''''''''''06'">
              <a:rPr lang="en-US" sz="1400" smtClean="0"/>
              <a:pPr algn="ctr"/>
              <a:t>2006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0" name="Rectangle 99"/>
          <p:cNvSpPr/>
          <p:nvPr>
            <p:custDataLst>
              <p:tags r:id="rId31"/>
            </p:custDataLst>
          </p:nvPr>
        </p:nvSpPr>
        <p:spPr bwMode="auto">
          <a:xfrm>
            <a:off x="6313488" y="268128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26A9638C-070D-4C95-B013-5CBE6B1F1C16}" type="datetime'''''4.''''''''''''3''''''''''''''''%'''''">
              <a:rPr lang="en-US" sz="1400" smtClean="0"/>
              <a:pPr algn="ctr"/>
              <a:t>4.3%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104" name="Rectangle 103"/>
          <p:cNvSpPr/>
          <p:nvPr>
            <p:custDataLst>
              <p:tags r:id="rId32"/>
            </p:custDataLst>
          </p:nvPr>
        </p:nvSpPr>
        <p:spPr bwMode="auto">
          <a:xfrm>
            <a:off x="5827713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CCA007D9-302C-415B-BDD4-F263C004ABBB}" type="datetime'2''0''''0''''''''5'''''''''''''''''''''''''''''''">
              <a:rPr lang="en-US" sz="1400" smtClean="0"/>
              <a:pPr algn="ctr"/>
              <a:t>2005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89" name="Rectangle 88"/>
          <p:cNvSpPr/>
          <p:nvPr>
            <p:custDataLst>
              <p:tags r:id="rId33"/>
            </p:custDataLst>
          </p:nvPr>
        </p:nvSpPr>
        <p:spPr bwMode="auto">
          <a:xfrm>
            <a:off x="5813425" y="294798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80BE0EA3-7999-4088-8259-5FA9A28EB8E9}" type="datetime'''''''''''''3''.''''''7''''''''''''''''''''''''''%'">
              <a:rPr lang="en-US" sz="1400" smtClean="0"/>
              <a:pPr algn="ctr"/>
              <a:t>3.7%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7" name="Rectangle 96"/>
          <p:cNvSpPr/>
          <p:nvPr>
            <p:custDataLst>
              <p:tags r:id="rId34"/>
            </p:custDataLst>
          </p:nvPr>
        </p:nvSpPr>
        <p:spPr bwMode="auto">
          <a:xfrm>
            <a:off x="5327650" y="4976814"/>
            <a:ext cx="3751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DC1B1BC4-F3BA-4B08-8F89-FCB6F0D22620}" type="datetime'''''2''0''''''0''''''4'''''''''''''''''''''''''''''''''''">
              <a:rPr lang="en-US" sz="1400" smtClean="0"/>
              <a:pPr algn="ctr"/>
              <a:t>2004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sp>
        <p:nvSpPr>
          <p:cNvPr id="90" name="Rectangle 89"/>
          <p:cNvSpPr/>
          <p:nvPr>
            <p:custDataLst>
              <p:tags r:id="rId35"/>
            </p:custDataLst>
          </p:nvPr>
        </p:nvSpPr>
        <p:spPr bwMode="auto">
          <a:xfrm>
            <a:off x="5313363" y="3081339"/>
            <a:ext cx="4032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2D77CBCD-0699-4265-9D44-4F29D4982022}" type="datetime'3''''.''''''''''''4%'''''''''''''''''''''''''">
              <a:rPr lang="en-US" sz="1400" smtClean="0"/>
              <a:pPr algn="ctr"/>
              <a:t>3.4%</a:t>
            </a:fld>
            <a:endParaRPr kumimoji="0" lang="en-US" sz="1400" strike="noStrike" cap="none" normalizeH="0" smtClean="0">
              <a:ln>
                <a:noFill/>
              </a:ln>
              <a:effectLst/>
              <a:latin typeface="Calibri"/>
              <a:sym typeface="Calibri"/>
            </a:endParaRPr>
          </a:p>
        </p:txBody>
      </p:sp>
      <p:graphicFrame>
        <p:nvGraphicFramePr>
          <p:cNvPr id="112" name="Table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7099174"/>
              </p:ext>
            </p:extLst>
          </p:nvPr>
        </p:nvGraphicFramePr>
        <p:xfrm>
          <a:off x="-3571" y="5245100"/>
          <a:ext cx="1053428" cy="640080"/>
        </p:xfrm>
        <a:graphic>
          <a:graphicData uri="http://schemas.openxmlformats.org/drawingml/2006/table">
            <a:tbl>
              <a:tblPr>
                <a:tableStyleId>{72833802-FEF1-4C79-8D5D-14CF1EAF98D9}</a:tableStyleId>
              </a:tblPr>
              <a:tblGrid>
                <a:gridCol w="1053428"/>
              </a:tblGrid>
              <a:tr h="380365">
                <a:tc>
                  <a:txBody>
                    <a:bodyPr/>
                    <a:lstStyle/>
                    <a:p>
                      <a:pPr algn="r" fontAlgn="b"/>
                      <a:r>
                        <a:rPr lang="en-AU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 Australian Publications </a:t>
                      </a:r>
                      <a:endParaRPr lang="en-AU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4782">
                <a:tc>
                  <a:txBody>
                    <a:bodyPr/>
                    <a:lstStyle/>
                    <a:p>
                      <a:pPr algn="r" fontAlgn="b"/>
                      <a:endParaRPr lang="en-AU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3" name="Text Box 19"/>
          <p:cNvSpPr txBox="1">
            <a:spLocks noChangeArrowheads="1"/>
          </p:cNvSpPr>
          <p:nvPr/>
        </p:nvSpPr>
        <p:spPr bwMode="auto">
          <a:xfrm>
            <a:off x="951035" y="1612900"/>
            <a:ext cx="342155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AU" sz="1600" dirty="0" smtClean="0">
                <a:latin typeface="+mn-lt"/>
              </a:rPr>
              <a:t>Three Fundamental </a:t>
            </a:r>
            <a:r>
              <a:rPr lang="en-AU" sz="1600" dirty="0">
                <a:latin typeface="+mn-lt"/>
              </a:rPr>
              <a:t>Science </a:t>
            </a:r>
            <a:r>
              <a:rPr lang="en-AU" sz="1600" dirty="0" smtClean="0">
                <a:latin typeface="+mn-lt"/>
              </a:rPr>
              <a:t>Journals: Science</a:t>
            </a:r>
            <a:r>
              <a:rPr lang="en-AU" sz="1600" dirty="0">
                <a:latin typeface="+mn-lt"/>
              </a:rPr>
              <a:t>, Cell and Nature</a:t>
            </a:r>
            <a:endParaRPr lang="en-AU" sz="1600" b="0" dirty="0" smtClean="0">
              <a:latin typeface="+mn-lt"/>
            </a:endParaRPr>
          </a:p>
        </p:txBody>
      </p:sp>
      <p:sp>
        <p:nvSpPr>
          <p:cNvPr id="114" name="Text Box 19"/>
          <p:cNvSpPr txBox="1">
            <a:spLocks noChangeArrowheads="1"/>
          </p:cNvSpPr>
          <p:nvPr/>
        </p:nvSpPr>
        <p:spPr bwMode="auto">
          <a:xfrm>
            <a:off x="5147897" y="1612900"/>
            <a:ext cx="37784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AU" sz="1600" dirty="0" smtClean="0">
                <a:latin typeface="+mn-lt"/>
              </a:rPr>
              <a:t>Two Key Clinical &amp; Public Health Oriented Journals: The </a:t>
            </a:r>
            <a:r>
              <a:rPr lang="en-AU" sz="1600" dirty="0">
                <a:latin typeface="+mn-lt"/>
              </a:rPr>
              <a:t>Lancet </a:t>
            </a:r>
            <a:r>
              <a:rPr lang="en-AU" sz="1600" dirty="0" smtClean="0">
                <a:latin typeface="+mn-lt"/>
              </a:rPr>
              <a:t>&amp; NEJM</a:t>
            </a:r>
            <a:r>
              <a:rPr lang="en-AU" sz="1600" baseline="30000" dirty="0" smtClean="0">
                <a:latin typeface="+mn-lt"/>
              </a:rPr>
              <a:t>2</a:t>
            </a:r>
            <a:endParaRPr lang="en-AU" sz="1600" b="0" baseline="30000" dirty="0" smtClean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43608" y="5344235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108      131      151      146      131     129      153</a:t>
            </a:r>
            <a:endParaRPr lang="en-AU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5292080" y="5344235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126      124      144      180      153     131      146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xmlns="" val="141835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6" grpId="0"/>
      <p:bldP spid="58" grpId="0"/>
      <p:bldP spid="82" grpId="0"/>
      <p:bldP spid="86" grpId="0"/>
      <p:bldP spid="85" grpId="0"/>
      <p:bldP spid="83" grpId="0"/>
      <p:bldP spid="84" grpId="0"/>
      <p:bldP spid="80" grpId="0"/>
      <p:bldP spid="81" grpId="0"/>
      <p:bldP spid="87" grpId="0"/>
      <p:bldP spid="64" grpId="0"/>
      <p:bldP spid="70" grpId="0"/>
      <p:bldP spid="71" grpId="0"/>
      <p:bldP spid="72" grpId="0"/>
      <p:bldP spid="73" grpId="0"/>
      <p:bldP spid="74" grpId="0"/>
      <p:bldP spid="75" grpId="0"/>
      <p:bldP spid="76" grpId="0"/>
      <p:bldOleChart spid="88" grpId="0"/>
      <p:bldP spid="102" grpId="0"/>
      <p:bldP spid="103" grpId="0"/>
      <p:bldP spid="101" grpId="0"/>
      <p:bldP spid="94" grpId="0"/>
      <p:bldP spid="106" grpId="0"/>
      <p:bldP spid="93" grpId="0"/>
      <p:bldP spid="98" grpId="0"/>
      <p:bldP spid="95" grpId="0"/>
      <p:bldP spid="92" grpId="0"/>
      <p:bldP spid="110" grpId="0"/>
      <p:bldP spid="109" grpId="0"/>
      <p:bldP spid="100" grpId="0"/>
      <p:bldP spid="104" grpId="0"/>
      <p:bldP spid="89" grpId="0"/>
      <p:bldP spid="97" grpId="0"/>
      <p:bldP spid="90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74222144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3074" name="think-cell Slide" r:id="rId19" imgW="360" imgH="360" progId="">
              <p:embed/>
            </p:oleObj>
          </a:graphicData>
        </a:graphic>
      </p:graphicFrame>
      <p:sp>
        <p:nvSpPr>
          <p:cNvPr id="2" name="Rectangle 1" hidden="1"/>
          <p:cNvSpPr/>
          <p:nvPr>
            <p:custDataLst>
              <p:tags r:id="rId2"/>
            </p:custDataLst>
          </p:nvPr>
        </p:nvSpPr>
        <p:spPr bwMode="auto">
          <a:xfrm>
            <a:off x="1" y="1"/>
            <a:ext cx="145535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kumimoji="0" lang="en-AU" sz="140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  <a:sym typeface="Calibri"/>
            </a:endParaRPr>
          </a:p>
        </p:txBody>
      </p:sp>
      <p:graphicFrame>
        <p:nvGraphicFramePr>
          <p:cNvPr id="16" name="Objec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47779030"/>
              </p:ext>
            </p:extLst>
          </p:nvPr>
        </p:nvGraphicFramePr>
        <p:xfrm>
          <a:off x="447675" y="1736725"/>
          <a:ext cx="6315030" cy="3676740"/>
        </p:xfrm>
        <a:graphic>
          <a:graphicData uri="http://schemas.openxmlformats.org/presentationml/2006/ole">
            <p:oleObj spid="_x0000_s3075" name="Chart" r:id="rId20" imgW="6315024" imgH="3676648" progId="MSGraph.Chart.8">
              <p:embed followColorScheme="full"/>
            </p:oleObj>
          </a:graphicData>
        </a:graphic>
      </p:graphicFrame>
      <p:sp>
        <p:nvSpPr>
          <p:cNvPr id="25" name="Rectangle 24"/>
          <p:cNvSpPr/>
          <p:nvPr>
            <p:custDataLst>
              <p:tags r:id="rId3"/>
            </p:custDataLst>
          </p:nvPr>
        </p:nvSpPr>
        <p:spPr bwMode="auto">
          <a:xfrm>
            <a:off x="6542088" y="2557463"/>
            <a:ext cx="213836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fld id="{10EE14E3-B27D-4548-9391-61B4E8DA25AA}" type="datetime'Impact of in''creasin''g demand &#10;for higher standard of care'">
              <a:rPr lang="en-US" sz="1400">
                <a:cs typeface="Calibri"/>
              </a:rPr>
              <a:pPr/>
              <a:t>Impact of increasing demand 
for higher standard of care</a:t>
            </a:fld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18" name="Rectangle 17"/>
          <p:cNvSpPr/>
          <p:nvPr>
            <p:custDataLst>
              <p:tags r:id="rId4"/>
            </p:custDataLst>
          </p:nvPr>
        </p:nvSpPr>
        <p:spPr bwMode="gray">
          <a:xfrm>
            <a:off x="2606675" y="4178300"/>
            <a:ext cx="141288" cy="2127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fld id="{F21EC503-B033-41BE-A65F-3DEA17B5643D}" type="datetime'''''''''''''''''''''''''''''''''''''3'''''''''''''''''''''">
              <a:rPr lang="en-US" sz="1400">
                <a:cs typeface="Calibri"/>
              </a:rPr>
              <a:pPr algn="ctr"/>
              <a:t>3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30" name="Rectangle 29"/>
          <p:cNvSpPr/>
          <p:nvPr>
            <p:custDataLst>
              <p:tags r:id="rId5"/>
            </p:custDataLst>
          </p:nvPr>
        </p:nvSpPr>
        <p:spPr bwMode="auto">
          <a:xfrm>
            <a:off x="1238250" y="5299075"/>
            <a:ext cx="60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E72F3D6C-3EB6-430C-A05F-78AD81E70447}" type="datetime'2''''''''''''0''''0''9''''''''''''''''''''''''''-''10'''">
              <a:rPr lang="en-US" sz="1400">
                <a:cs typeface="Calibri"/>
              </a:rPr>
              <a:pPr algn="ctr"/>
              <a:t>2009-10</a:t>
            </a:fld>
            <a:endParaRPr lang="en-US" sz="1400" dirty="0" smtClean="0">
              <a:latin typeface="Calibri"/>
              <a:cs typeface="Calibri"/>
              <a:sym typeface="Calibri"/>
            </a:endParaRPr>
          </a:p>
          <a:p>
            <a:pPr algn="ctr"/>
            <a:endParaRPr kumimoji="0" lang="en-US" sz="1400" strike="noStrike" cap="none" normalizeH="0" dirty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  <a:p>
            <a:pPr algn="ctr"/>
            <a:r>
              <a:rPr lang="en-US" sz="1400" dirty="0" smtClean="0">
                <a:latin typeface="Calibri"/>
                <a:cs typeface="Calibri"/>
                <a:sym typeface="Calibri"/>
              </a:rPr>
              <a:t>4%</a:t>
            </a:r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3" name="Rectangle 22"/>
          <p:cNvSpPr/>
          <p:nvPr>
            <p:custDataLst>
              <p:tags r:id="rId6"/>
            </p:custDataLst>
          </p:nvPr>
        </p:nvSpPr>
        <p:spPr bwMode="auto">
          <a:xfrm>
            <a:off x="1427163" y="4279900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FD7D9361-8893-46E5-9307-E5AAED1F53FD}" type="datetime'''''''''''''''''''''''''5''''''''''''''''''''1'''''''">
              <a:rPr lang="en-US" sz="1400">
                <a:cs typeface="Calibri"/>
              </a:rPr>
              <a:pPr algn="ctr"/>
              <a:t>51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5781675" y="5299075"/>
            <a:ext cx="60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89B4686F-B70F-4BDD-905E-495D6AFCE7C3}" type="datetime'''2''''''0''49''''-''''''''5''''0'''''''''''''''''''''">
              <a:rPr lang="en-US" sz="1400">
                <a:cs typeface="Calibri"/>
              </a:rPr>
              <a:pPr algn="ctr"/>
              <a:t>2049-50</a:t>
            </a:fld>
            <a:endParaRPr lang="en-US" sz="1400" dirty="0" smtClean="0">
              <a:latin typeface="Calibri"/>
              <a:cs typeface="Calibri"/>
              <a:sym typeface="Calibri"/>
            </a:endParaRPr>
          </a:p>
          <a:p>
            <a:pPr algn="ctr"/>
            <a:endParaRPr kumimoji="0" lang="en-US" sz="1400" strike="noStrike" cap="none" normalizeH="0" dirty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  <a:p>
            <a:pPr algn="ctr"/>
            <a:r>
              <a:rPr lang="en-US" sz="1400" dirty="0" smtClean="0">
                <a:latin typeface="Calibri"/>
                <a:cs typeface="Calibri"/>
                <a:sym typeface="Calibri"/>
              </a:rPr>
              <a:t>7%</a:t>
            </a:r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19" name="Rectangle 18"/>
          <p:cNvSpPr/>
          <p:nvPr>
            <p:custDataLst>
              <p:tags r:id="rId8"/>
            </p:custDataLst>
          </p:nvPr>
        </p:nvSpPr>
        <p:spPr bwMode="auto">
          <a:xfrm>
            <a:off x="5926138" y="1746250"/>
            <a:ext cx="3222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A1095AAB-FC09-4B1C-8D1A-B2AEB76CFFF1}" type="datetime'''''''''''''''''''''''''2''''''''''57'''''''''''''''''">
              <a:rPr lang="en-US" sz="1400">
                <a:cs typeface="Calibri"/>
              </a:rPr>
              <a:pPr algn="ctr"/>
              <a:t>257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>
            <p:custDataLst>
              <p:tags r:id="rId9"/>
            </p:custDataLst>
          </p:nvPr>
        </p:nvSpPr>
        <p:spPr bwMode="gray">
          <a:xfrm>
            <a:off x="5926138" y="2663825"/>
            <a:ext cx="322263" cy="2127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400" tIns="0" rIns="2540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9599C9F8-536B-43FB-9FE8-0DE508E755B4}" type="datetime'''''''''''''''''''''''''''''''''''1''''''''''''''2''''8'''''">
              <a:rPr lang="en-US" sz="1400">
                <a:solidFill>
                  <a:schemeClr val="tx1"/>
                </a:solidFill>
                <a:cs typeface="Calibri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128</a:t>
            </a:fld>
            <a:endParaRPr lang="en-AU" sz="140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7" name="Rectangle 26"/>
          <p:cNvSpPr/>
          <p:nvPr>
            <p:custDataLst>
              <p:tags r:id="rId10"/>
            </p:custDataLst>
          </p:nvPr>
        </p:nvSpPr>
        <p:spPr bwMode="auto">
          <a:xfrm>
            <a:off x="4648200" y="5299075"/>
            <a:ext cx="60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976A4726-2575-4E98-92D2-073705629175}" type="datetime'2''''''0''''3''''''''''''''''9''''''''''-''''40'''''''''''">
              <a:rPr lang="en-US" sz="1400">
                <a:cs typeface="Calibri"/>
              </a:rPr>
              <a:pPr algn="ctr"/>
              <a:t>2039-40</a:t>
            </a:fld>
            <a:endParaRPr lang="en-US" sz="1400" dirty="0" smtClean="0">
              <a:latin typeface="Calibri"/>
              <a:cs typeface="Calibri"/>
              <a:sym typeface="Calibri"/>
            </a:endParaRPr>
          </a:p>
          <a:p>
            <a:pPr algn="ctr"/>
            <a:endParaRPr kumimoji="0" lang="en-US" sz="1400" strike="noStrike" cap="none" normalizeH="0" dirty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  <a:p>
            <a:pPr algn="ctr"/>
            <a:r>
              <a:rPr lang="en-US" sz="1400" dirty="0" smtClean="0">
                <a:latin typeface="Calibri"/>
                <a:cs typeface="Calibri"/>
                <a:sym typeface="Calibri"/>
              </a:rPr>
              <a:t>6%</a:t>
            </a:r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0" name="Rectangle 19"/>
          <p:cNvSpPr/>
          <p:nvPr>
            <p:custDataLst>
              <p:tags r:id="rId11"/>
            </p:custDataLst>
          </p:nvPr>
        </p:nvSpPr>
        <p:spPr bwMode="auto">
          <a:xfrm>
            <a:off x="4792663" y="2860675"/>
            <a:ext cx="3222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04A4C125-90EF-4623-8506-D3B44537A60F}" type="datetime'''''''''''''''''''16''''6'''''''''''''''''''''''''''''''">
              <a:rPr lang="en-US" sz="1400">
                <a:cs typeface="Calibri"/>
              </a:rPr>
              <a:pPr algn="ctr"/>
              <a:t>166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>
            <p:custDataLst>
              <p:tags r:id="rId12"/>
            </p:custDataLst>
          </p:nvPr>
        </p:nvSpPr>
        <p:spPr bwMode="gray">
          <a:xfrm>
            <a:off x="4837113" y="3335338"/>
            <a:ext cx="231775" cy="2127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400" tIns="0" rIns="2540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D5D63932-051B-43A8-A253-FA48B3846EA7}" type="datetime'''5''''''''''''''''''''''''''''''''''''''''''''6'''''''''">
              <a:rPr lang="en-US" sz="1400">
                <a:solidFill>
                  <a:schemeClr val="tx1"/>
                </a:solidFill>
                <a:cs typeface="Calibri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56</a:t>
            </a:fld>
            <a:endParaRPr lang="en-AU" sz="140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8" name="Rectangle 27"/>
          <p:cNvSpPr/>
          <p:nvPr>
            <p:custDataLst>
              <p:tags r:id="rId13"/>
            </p:custDataLst>
          </p:nvPr>
        </p:nvSpPr>
        <p:spPr bwMode="auto">
          <a:xfrm>
            <a:off x="3509963" y="5299075"/>
            <a:ext cx="60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B16F3287-7AAC-4D9E-A09B-C7D587F0DCF5}" type="datetime'''''''2''''''''0''''''2''9''''''''''-''3''''''''''''''0'">
              <a:rPr lang="en-US" sz="1400">
                <a:cs typeface="Calibri"/>
              </a:rPr>
              <a:pPr algn="ctr"/>
              <a:t>2029-30</a:t>
            </a:fld>
            <a:endParaRPr lang="en-US" sz="1400" dirty="0" smtClean="0">
              <a:latin typeface="Calibri"/>
              <a:cs typeface="Calibri"/>
              <a:sym typeface="Calibri"/>
            </a:endParaRPr>
          </a:p>
          <a:p>
            <a:pPr algn="ctr"/>
            <a:endParaRPr kumimoji="0" lang="en-US" sz="1400" strike="noStrike" cap="none" normalizeH="0" dirty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  <a:p>
            <a:pPr algn="ctr"/>
            <a:r>
              <a:rPr kumimoji="0" lang="en-US" sz="1400" strike="noStrike" cap="none" normalizeH="0" dirty="0" smtClean="0">
                <a:ln>
                  <a:noFill/>
                </a:ln>
                <a:effectLst/>
                <a:latin typeface="Calibri"/>
                <a:cs typeface="Calibri"/>
                <a:sym typeface="Calibri"/>
              </a:rPr>
              <a:t>5%</a:t>
            </a:r>
          </a:p>
        </p:txBody>
      </p:sp>
      <p:sp>
        <p:nvSpPr>
          <p:cNvPr id="21" name="Rectangle 20"/>
          <p:cNvSpPr/>
          <p:nvPr>
            <p:custDataLst>
              <p:tags r:id="rId14"/>
            </p:custDataLst>
          </p:nvPr>
        </p:nvSpPr>
        <p:spPr bwMode="auto">
          <a:xfrm>
            <a:off x="3654425" y="3603625"/>
            <a:ext cx="3222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64AC5CF0-1B90-43DE-AB39-DA54F9A1471B}" type="datetime'''''''''''''''''''''1''''0''''''''''''''''''''''''''''''5'">
              <a:rPr lang="en-US" sz="1400">
                <a:cs typeface="Calibri"/>
              </a:rPr>
              <a:pPr algn="ctr"/>
              <a:t>105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4" name="Rectangle 3"/>
          <p:cNvSpPr/>
          <p:nvPr>
            <p:custDataLst>
              <p:tags r:id="rId15"/>
            </p:custDataLst>
          </p:nvPr>
        </p:nvSpPr>
        <p:spPr bwMode="gray">
          <a:xfrm>
            <a:off x="3698875" y="3835400"/>
            <a:ext cx="231775" cy="2127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400" tIns="0" rIns="2540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A86EF2DE-D259-40BC-B363-E58E7465BE98}" type="datetime'''''1''6'''''''''''''''''''''''''''''''''''">
              <a:rPr lang="en-US" sz="1400">
                <a:solidFill>
                  <a:schemeClr val="tx1"/>
                </a:solidFill>
                <a:cs typeface="Calibri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AU" sz="140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9" name="Rectangle 28"/>
          <p:cNvSpPr/>
          <p:nvPr>
            <p:custDataLst>
              <p:tags r:id="rId16"/>
            </p:custDataLst>
          </p:nvPr>
        </p:nvSpPr>
        <p:spPr bwMode="auto">
          <a:xfrm>
            <a:off x="2371725" y="5299075"/>
            <a:ext cx="60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E530A695-30B0-4904-8194-72DE4DADE593}" type="datetime'2''0''''''19-''''''''2''''''''''''''''''''0'">
              <a:rPr lang="en-US" sz="1400">
                <a:cs typeface="Calibri"/>
              </a:rPr>
              <a:pPr algn="ctr"/>
              <a:t>2019-20</a:t>
            </a:fld>
            <a:endParaRPr lang="en-US" sz="1400" dirty="0" smtClean="0">
              <a:latin typeface="Calibri"/>
              <a:cs typeface="Calibri"/>
              <a:sym typeface="Calibri"/>
            </a:endParaRPr>
          </a:p>
          <a:p>
            <a:pPr algn="ctr"/>
            <a:endParaRPr kumimoji="0" lang="en-US" sz="1400" strike="noStrike" cap="none" normalizeH="0" dirty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  <a:p>
            <a:pPr algn="ctr"/>
            <a:r>
              <a:rPr lang="en-US" sz="1400" dirty="0" smtClean="0">
                <a:latin typeface="Calibri"/>
                <a:cs typeface="Calibri"/>
                <a:sym typeface="Calibri"/>
              </a:rPr>
              <a:t>4%</a:t>
            </a:r>
            <a:endParaRPr kumimoji="0" lang="en-US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2" name="Rectangle 21"/>
          <p:cNvSpPr/>
          <p:nvPr>
            <p:custDataLst>
              <p:tags r:id="rId17"/>
            </p:custDataLst>
          </p:nvPr>
        </p:nvSpPr>
        <p:spPr bwMode="auto">
          <a:xfrm>
            <a:off x="2560638" y="3965575"/>
            <a:ext cx="2317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ctr"/>
            <a:fld id="{9418A651-D2AB-40C6-B2E1-FE5537CDC22D}" type="datetime'''''''''''7''''''''''''''''''''''1'''''''">
              <a:rPr lang="en-US" sz="1400">
                <a:cs typeface="Calibri"/>
              </a:rPr>
              <a:pPr algn="ctr"/>
              <a:t>71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286428" y="116632"/>
            <a:ext cx="8344688" cy="67710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 smtClean="0">
                <a:solidFill>
                  <a:schemeClr val="tx2"/>
                </a:solidFill>
              </a:rPr>
              <a:t>The current trajectory of projected Australian Government health expenditure is unsustainable </a:t>
            </a:r>
            <a:endParaRPr lang="en-AU" sz="2200" b="1" dirty="0">
              <a:solidFill>
                <a:schemeClr val="tx2"/>
              </a:solidFill>
            </a:endParaRPr>
          </a:p>
        </p:txBody>
      </p:sp>
      <p:sp>
        <p:nvSpPr>
          <p:cNvPr id="35" name="Text Placeholder 4"/>
          <p:cNvSpPr txBox="1">
            <a:spLocks/>
          </p:cNvSpPr>
          <p:nvPr/>
        </p:nvSpPr>
        <p:spPr bwMode="auto">
          <a:xfrm>
            <a:off x="281354" y="1038452"/>
            <a:ext cx="8278782" cy="590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36000" numCol="1" anchor="t" anchorCtr="0" compatLnSpc="1">
            <a:prstTxWarp prst="textNoShape">
              <a:avLst/>
            </a:prstTxWarp>
            <a:spAutoFit/>
          </a:bodyPr>
          <a:lstStyle>
            <a:lvl1pPr marL="188913" indent="-188913" algn="l" rtl="0" eaLnBrk="1" fontAlgn="base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Tx/>
              <a:buNone/>
              <a:defRPr sz="14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Tx/>
              <a:buNone/>
              <a:defRPr sz="1400" baseline="0">
                <a:solidFill>
                  <a:schemeClr val="tx1"/>
                </a:solidFill>
                <a:latin typeface="+mn-lt"/>
              </a:defRPr>
            </a:lvl2pPr>
            <a:lvl3pPr marL="0" indent="0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3pPr>
            <a:lvl4pPr marL="73818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·"/>
              <a:defRPr sz="1200">
                <a:solidFill>
                  <a:schemeClr val="tx1"/>
                </a:solidFill>
                <a:latin typeface="+mn-lt"/>
              </a:defRPr>
            </a:lvl4pPr>
            <a:lvl5pPr marL="9096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5pPr>
            <a:lvl6pPr marL="13668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6pPr>
            <a:lvl7pPr marL="18240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7pPr>
            <a:lvl8pPr marL="22812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8pPr>
            <a:lvl9pPr marL="2738438" indent="-169863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&gt;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800" dirty="0" smtClean="0"/>
              <a:t>Treasury Projections of Australian Government Health Expenditure</a:t>
            </a:r>
            <a:r>
              <a:rPr lang="en-AU" sz="1800" baseline="30000" dirty="0" smtClean="0"/>
              <a:t>1</a:t>
            </a:r>
            <a:endParaRPr lang="en-AU" sz="1800" baseline="30000" dirty="0"/>
          </a:p>
          <a:p>
            <a:pPr>
              <a:spcBef>
                <a:spcPts val="0"/>
              </a:spcBef>
            </a:pPr>
            <a:r>
              <a:rPr lang="en-AU" sz="1800" b="0" dirty="0"/>
              <a:t>$</a:t>
            </a:r>
            <a:r>
              <a:rPr lang="en-AU" sz="1800" b="0" dirty="0" err="1" smtClean="0"/>
              <a:t>bn</a:t>
            </a:r>
            <a:endParaRPr lang="en-AU" sz="1800" b="0" dirty="0"/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294543" y="6495727"/>
            <a:ext cx="86399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eaLnBrk="0" hangingPunct="0">
              <a:tabLst>
                <a:tab pos="542925" algn="l"/>
              </a:tabLst>
            </a:pPr>
            <a:r>
              <a:rPr lang="en-AU" sz="1000" dirty="0" smtClean="0">
                <a:solidFill>
                  <a:schemeClr val="bg1"/>
                </a:solidFill>
              </a:rPr>
              <a:t>Note:	1. Excludes state and territory Government health expenditure</a:t>
            </a:r>
          </a:p>
          <a:p>
            <a:pPr eaLnBrk="0" hangingPunct="0">
              <a:tabLst>
                <a:tab pos="542925" algn="l"/>
              </a:tabLst>
            </a:pPr>
            <a:r>
              <a:rPr lang="en-AU" sz="1000" dirty="0">
                <a:solidFill>
                  <a:schemeClr val="bg1"/>
                </a:solidFill>
              </a:rPr>
              <a:t>Source:	Australian Government, Intergenerational Report 2010, Canberra, 2010</a:t>
            </a:r>
          </a:p>
          <a:p>
            <a:pPr eaLnBrk="0" hangingPunct="0">
              <a:tabLst>
                <a:tab pos="542925" algn="l"/>
              </a:tabLst>
            </a:pPr>
            <a:endParaRPr lang="en-AU" sz="1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705" y="5654159"/>
            <a:ext cx="958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/>
              <a:t>% of GDP</a:t>
            </a:r>
            <a:endParaRPr lang="en-AU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516216" y="4057908"/>
            <a:ext cx="1861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Impact of ageing and </a:t>
            </a:r>
          </a:p>
          <a:p>
            <a:r>
              <a:rPr lang="en-AU" sz="1400" dirty="0" smtClean="0"/>
              <a:t>population effects only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xmlns="" val="420442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6516216" y="3356992"/>
            <a:ext cx="11521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88224" y="3356992"/>
            <a:ext cx="10801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5" name="Object 4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26058493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4098" name="think-cell Slide" r:id="rId4" imgW="360" imgH="360" progId="">
              <p:embed/>
            </p:oleObj>
          </a:graphicData>
        </a:graphic>
      </p:graphicFrame>
      <p:sp>
        <p:nvSpPr>
          <p:cNvPr id="6" name="Rectangle 5" hidden="1"/>
          <p:cNvSpPr/>
          <p:nvPr>
            <p:custDataLst>
              <p:tags r:id="rId2"/>
            </p:custDataLst>
          </p:nvPr>
        </p:nvSpPr>
        <p:spPr bwMode="auto">
          <a:xfrm>
            <a:off x="1" y="1"/>
            <a:ext cx="145535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kumimoji="0" lang="en-AU" sz="140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Calibri"/>
              <a:sym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27" y="116632"/>
            <a:ext cx="8273708" cy="67710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 smtClean="0">
                <a:solidFill>
                  <a:schemeClr val="tx2"/>
                </a:solidFill>
              </a:rPr>
              <a:t>Health outcomes are driven by the productivity and cost-effectiveness of interventions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81354" y="969260"/>
            <a:ext cx="8278782" cy="309315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AU" sz="1800" dirty="0" smtClean="0"/>
              <a:t>Health System Performance</a:t>
            </a:r>
            <a:endParaRPr lang="en-AU" sz="1800" dirty="0"/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97565" y="6114861"/>
            <a:ext cx="8862646" cy="730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357188" indent="-357188">
              <a:lnSpc>
                <a:spcPct val="95000"/>
              </a:lnSpc>
              <a:buClr>
                <a:schemeClr val="tx2"/>
              </a:buClr>
              <a:tabLst>
                <a:tab pos="542925" algn="l"/>
              </a:tabLst>
            </a:pPr>
            <a:r>
              <a:rPr lang="en-AU" sz="1000" dirty="0">
                <a:solidFill>
                  <a:schemeClr val="bg1"/>
                </a:solidFill>
              </a:rPr>
              <a:t>Notes:	</a:t>
            </a:r>
            <a:r>
              <a:rPr lang="en-AU" sz="1000" dirty="0" smtClean="0">
                <a:solidFill>
                  <a:schemeClr val="bg1"/>
                </a:solidFill>
              </a:rPr>
              <a:t>	1</a:t>
            </a:r>
            <a:r>
              <a:rPr lang="en-AU" sz="1000" dirty="0">
                <a:solidFill>
                  <a:schemeClr val="bg1"/>
                </a:solidFill>
              </a:rPr>
              <a:t>. Based on US estimates  </a:t>
            </a:r>
            <a:endParaRPr lang="en-AU" sz="1000" dirty="0" smtClean="0">
              <a:solidFill>
                <a:schemeClr val="bg1"/>
              </a:solidFill>
            </a:endParaRPr>
          </a:p>
          <a:p>
            <a:pPr marL="538163" indent="-538163">
              <a:lnSpc>
                <a:spcPct val="95000"/>
              </a:lnSpc>
              <a:buClr>
                <a:schemeClr val="tx2"/>
              </a:buClr>
              <a:tabLst>
                <a:tab pos="714375" algn="l"/>
              </a:tabLst>
            </a:pPr>
            <a:r>
              <a:rPr lang="en-AU" sz="1000" dirty="0" smtClean="0">
                <a:solidFill>
                  <a:schemeClr val="bg1"/>
                </a:solidFill>
              </a:rPr>
              <a:t>Source:	Pacific </a:t>
            </a:r>
            <a:r>
              <a:rPr lang="en-AU" sz="1000" dirty="0">
                <a:solidFill>
                  <a:schemeClr val="bg1"/>
                </a:solidFill>
              </a:rPr>
              <a:t>Strategy Partners analysis; TO </a:t>
            </a:r>
            <a:r>
              <a:rPr lang="en-AU" sz="1000" dirty="0" err="1">
                <a:solidFill>
                  <a:schemeClr val="bg1"/>
                </a:solidFill>
              </a:rPr>
              <a:t>Tengs</a:t>
            </a:r>
            <a:r>
              <a:rPr lang="en-AU" sz="1000" dirty="0">
                <a:solidFill>
                  <a:schemeClr val="bg1"/>
                </a:solidFill>
              </a:rPr>
              <a:t>, et al, ‘Five-hundred life saving interventions and their cost effectiveness’,</a:t>
            </a:r>
            <a:r>
              <a:rPr lang="en-AU" sz="1000" i="1" dirty="0">
                <a:solidFill>
                  <a:schemeClr val="bg1"/>
                </a:solidFill>
              </a:rPr>
              <a:t> Risk Analysis, </a:t>
            </a:r>
            <a:r>
              <a:rPr lang="en-AU" sz="1000" dirty="0">
                <a:solidFill>
                  <a:schemeClr val="bg1"/>
                </a:solidFill>
              </a:rPr>
              <a:t>1995, </a:t>
            </a:r>
            <a:r>
              <a:rPr lang="en-AU" sz="1000" dirty="0"/>
              <a:t>15(3):369– 484; </a:t>
            </a:r>
            <a:r>
              <a:rPr lang="en-AU" sz="1000" dirty="0">
                <a:solidFill>
                  <a:schemeClr val="bg1"/>
                </a:solidFill>
              </a:rPr>
              <a:t>Institute of Medicine of the National Academies, </a:t>
            </a:r>
            <a:r>
              <a:rPr lang="en-AU" sz="1000" i="1" dirty="0">
                <a:solidFill>
                  <a:schemeClr val="bg1"/>
                </a:solidFill>
              </a:rPr>
              <a:t>Best Care </a:t>
            </a:r>
            <a:r>
              <a:rPr lang="en-AU" sz="1000" i="1" dirty="0" smtClean="0">
                <a:solidFill>
                  <a:schemeClr val="bg1"/>
                </a:solidFill>
              </a:rPr>
              <a:t>at </a:t>
            </a:r>
            <a:r>
              <a:rPr lang="en-AU" sz="1000" i="1" dirty="0">
                <a:solidFill>
                  <a:schemeClr val="bg1"/>
                </a:solidFill>
              </a:rPr>
              <a:t>Lower Cost: The Path to Continuously Learning Health Care in America</a:t>
            </a:r>
            <a:r>
              <a:rPr lang="en-AU" sz="1000" dirty="0">
                <a:solidFill>
                  <a:schemeClr val="bg1"/>
                </a:solidFill>
              </a:rPr>
              <a:t>, 2012; </a:t>
            </a:r>
            <a:r>
              <a:rPr lang="en-AU" sz="1000" dirty="0"/>
              <a:t>DM Berwick &amp; AD </a:t>
            </a:r>
            <a:r>
              <a:rPr lang="en-AU" sz="1000" dirty="0" err="1">
                <a:solidFill>
                  <a:schemeClr val="bg1"/>
                </a:solidFill>
              </a:rPr>
              <a:t>Hackbarth</a:t>
            </a:r>
            <a:r>
              <a:rPr lang="en-AU" sz="1000" dirty="0">
                <a:solidFill>
                  <a:schemeClr val="bg1"/>
                </a:solidFill>
              </a:rPr>
              <a:t>, ‘Eliminating Waste in US Health Care’, </a:t>
            </a:r>
            <a:r>
              <a:rPr lang="en-AU" sz="1000" i="1" dirty="0">
                <a:solidFill>
                  <a:schemeClr val="bg1"/>
                </a:solidFill>
              </a:rPr>
              <a:t>Journal of the American Medical Association</a:t>
            </a:r>
            <a:r>
              <a:rPr lang="en-AU" sz="1000" dirty="0">
                <a:solidFill>
                  <a:schemeClr val="bg1"/>
                </a:solidFill>
              </a:rPr>
              <a:t>, 2012, 307(14):1513-1516; </a:t>
            </a:r>
            <a:r>
              <a:rPr lang="en-AU" sz="1000" dirty="0" err="1">
                <a:solidFill>
                  <a:schemeClr val="bg1"/>
                </a:solidFill>
              </a:rPr>
              <a:t>Pricewaterhouse</a:t>
            </a:r>
            <a:r>
              <a:rPr lang="en-AU" sz="1000" dirty="0">
                <a:solidFill>
                  <a:schemeClr val="bg1"/>
                </a:solidFill>
              </a:rPr>
              <a:t> </a:t>
            </a:r>
            <a:r>
              <a:rPr lang="en-AU" sz="1000" dirty="0"/>
              <a:t>Coopers (PWC) </a:t>
            </a:r>
            <a:r>
              <a:rPr lang="en-AU" sz="1000" dirty="0">
                <a:solidFill>
                  <a:schemeClr val="bg1"/>
                </a:solidFill>
              </a:rPr>
              <a:t>Health Research Institute, </a:t>
            </a:r>
            <a:r>
              <a:rPr lang="en-AU" sz="1000" i="1" dirty="0">
                <a:solidFill>
                  <a:schemeClr val="bg1"/>
                </a:solidFill>
              </a:rPr>
              <a:t>The Price of Excess: Identifying Waste in Healthcare Spending, </a:t>
            </a:r>
            <a:r>
              <a:rPr lang="en-AU" sz="1000" dirty="0">
                <a:solidFill>
                  <a:schemeClr val="bg1"/>
                </a:solidFill>
              </a:rPr>
              <a:t>2008</a:t>
            </a:r>
          </a:p>
        </p:txBody>
      </p:sp>
      <p:sp>
        <p:nvSpPr>
          <p:cNvPr id="71" name="Text Box 9"/>
          <p:cNvSpPr txBox="1">
            <a:spLocks noChangeArrowheads="1"/>
          </p:cNvSpPr>
          <p:nvPr/>
        </p:nvSpPr>
        <p:spPr bwMode="auto">
          <a:xfrm>
            <a:off x="132298" y="1382648"/>
            <a:ext cx="141821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AU" sz="1200" b="1" dirty="0" smtClean="0"/>
              <a:t>Cumulative</a:t>
            </a:r>
            <a:br>
              <a:rPr lang="en-AU" sz="1200" b="1" dirty="0" smtClean="0"/>
            </a:br>
            <a:r>
              <a:rPr lang="en-AU" sz="1200" b="1" dirty="0" smtClean="0"/>
              <a:t>Health Outcome</a:t>
            </a:r>
            <a:endParaRPr lang="en-AU" sz="1200" b="1" dirty="0"/>
          </a:p>
          <a:p>
            <a:pPr algn="r"/>
            <a:r>
              <a:rPr lang="en-AU" sz="1200" dirty="0"/>
              <a:t>(</a:t>
            </a:r>
            <a:r>
              <a:rPr lang="en-AU" sz="1200" dirty="0" smtClean="0"/>
              <a:t>e.g. </a:t>
            </a:r>
            <a:r>
              <a:rPr lang="en-AU" sz="1200" dirty="0"/>
              <a:t>QALYs)</a:t>
            </a:r>
          </a:p>
        </p:txBody>
      </p:sp>
      <p:sp>
        <p:nvSpPr>
          <p:cNvPr id="72" name="Text Box 10"/>
          <p:cNvSpPr txBox="1">
            <a:spLocks noChangeArrowheads="1"/>
          </p:cNvSpPr>
          <p:nvPr/>
        </p:nvSpPr>
        <p:spPr bwMode="auto">
          <a:xfrm>
            <a:off x="7539885" y="5733836"/>
            <a:ext cx="92172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/>
            <a:r>
              <a:rPr lang="en-AU" sz="1200" b="1" dirty="0"/>
              <a:t>Cost </a:t>
            </a:r>
            <a:r>
              <a:rPr lang="en-AU" sz="1200" dirty="0"/>
              <a:t>($)</a:t>
            </a:r>
          </a:p>
        </p:txBody>
      </p:sp>
      <p:sp>
        <p:nvSpPr>
          <p:cNvPr id="73" name="Text Box 11"/>
          <p:cNvSpPr txBox="1">
            <a:spLocks noChangeArrowheads="1"/>
          </p:cNvSpPr>
          <p:nvPr/>
        </p:nvSpPr>
        <p:spPr bwMode="auto">
          <a:xfrm>
            <a:off x="7728537" y="3797675"/>
            <a:ext cx="133194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Current Aggregate Health System Performance</a:t>
            </a:r>
          </a:p>
        </p:txBody>
      </p:sp>
      <p:sp>
        <p:nvSpPr>
          <p:cNvPr id="78" name="Line 17"/>
          <p:cNvSpPr>
            <a:spLocks noChangeShapeType="1"/>
          </p:cNvSpPr>
          <p:nvPr/>
        </p:nvSpPr>
        <p:spPr bwMode="gray">
          <a:xfrm>
            <a:off x="7079894" y="2280405"/>
            <a:ext cx="0" cy="33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 sz="1200" dirty="0"/>
          </a:p>
        </p:txBody>
      </p:sp>
      <p:graphicFrame>
        <p:nvGraphicFramePr>
          <p:cNvPr id="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29820356"/>
              </p:ext>
            </p:extLst>
          </p:nvPr>
        </p:nvGraphicFramePr>
        <p:xfrm>
          <a:off x="1531938" y="1382713"/>
          <a:ext cx="7000830" cy="4438560"/>
        </p:xfrm>
        <a:graphic>
          <a:graphicData uri="http://schemas.openxmlformats.org/presentationml/2006/ole">
            <p:oleObj spid="_x0000_s4099" name="Chart" r:id="rId5" imgW="7000959" imgH="4438563" progId="MSGraph.Chart.8">
              <p:embed followColorScheme="full"/>
            </p:oleObj>
          </a:graphicData>
        </a:graphic>
      </p:graphicFrame>
      <p:sp>
        <p:nvSpPr>
          <p:cNvPr id="68" name="Line 6"/>
          <p:cNvSpPr>
            <a:spLocks noChangeShapeType="1"/>
          </p:cNvSpPr>
          <p:nvPr/>
        </p:nvSpPr>
        <p:spPr bwMode="gray">
          <a:xfrm flipH="1">
            <a:off x="4657610" y="2524838"/>
            <a:ext cx="0" cy="309967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 sz="1200"/>
          </a:p>
        </p:txBody>
      </p:sp>
      <p:sp>
        <p:nvSpPr>
          <p:cNvPr id="69" name="Line 7"/>
          <p:cNvSpPr>
            <a:spLocks noChangeShapeType="1"/>
          </p:cNvSpPr>
          <p:nvPr/>
        </p:nvSpPr>
        <p:spPr bwMode="gray">
          <a:xfrm flipH="1">
            <a:off x="6129851" y="2252102"/>
            <a:ext cx="5862" cy="337240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 sz="1200"/>
          </a:p>
        </p:txBody>
      </p:sp>
      <p:sp>
        <p:nvSpPr>
          <p:cNvPr id="75" name="Text Box 14"/>
          <p:cNvSpPr txBox="1">
            <a:spLocks noChangeArrowheads="1"/>
          </p:cNvSpPr>
          <p:nvPr/>
        </p:nvSpPr>
        <p:spPr bwMode="auto">
          <a:xfrm>
            <a:off x="3284901" y="5059748"/>
            <a:ext cx="12382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II. Routine Treatment</a:t>
            </a:r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4790227" y="5059748"/>
            <a:ext cx="1217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III. Low Value </a:t>
            </a:r>
            <a:r>
              <a:rPr lang="en-AU" sz="1200" dirty="0" smtClean="0"/>
              <a:t>Intervention</a:t>
            </a:r>
            <a:endParaRPr lang="en-AU" sz="1200" dirty="0"/>
          </a:p>
        </p:txBody>
      </p:sp>
      <p:sp>
        <p:nvSpPr>
          <p:cNvPr id="77" name="Text Box 16"/>
          <p:cNvSpPr txBox="1">
            <a:spLocks noChangeArrowheads="1"/>
          </p:cNvSpPr>
          <p:nvPr/>
        </p:nvSpPr>
        <p:spPr bwMode="auto">
          <a:xfrm>
            <a:off x="7208251" y="5070622"/>
            <a:ext cx="117308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V. Adverse </a:t>
            </a:r>
            <a:r>
              <a:rPr lang="en-AU" sz="1200" dirty="0" smtClean="0"/>
              <a:t>Events</a:t>
            </a:r>
            <a:endParaRPr lang="en-AU" sz="1200" dirty="0"/>
          </a:p>
        </p:txBody>
      </p:sp>
      <p:sp>
        <p:nvSpPr>
          <p:cNvPr id="79" name="Text Box 18"/>
          <p:cNvSpPr txBox="1">
            <a:spLocks noChangeArrowheads="1"/>
          </p:cNvSpPr>
          <p:nvPr/>
        </p:nvSpPr>
        <p:spPr bwMode="auto">
          <a:xfrm>
            <a:off x="6143326" y="5063880"/>
            <a:ext cx="88802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IV. Waste</a:t>
            </a:r>
          </a:p>
        </p:txBody>
      </p:sp>
      <p:sp>
        <p:nvSpPr>
          <p:cNvPr id="80" name="Text Box 19"/>
          <p:cNvSpPr txBox="1">
            <a:spLocks noChangeArrowheads="1"/>
          </p:cNvSpPr>
          <p:nvPr/>
        </p:nvSpPr>
        <p:spPr bwMode="gray">
          <a:xfrm>
            <a:off x="1867981" y="3371743"/>
            <a:ext cx="849923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>
            <a:lvl1pPr marL="85725" indent="-85725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200" dirty="0">
                <a:latin typeface="+mn-lt"/>
              </a:rPr>
              <a:t>Vaccination</a:t>
            </a:r>
          </a:p>
        </p:txBody>
      </p:sp>
      <p:sp>
        <p:nvSpPr>
          <p:cNvPr id="81" name="Text Box 20"/>
          <p:cNvSpPr txBox="1">
            <a:spLocks noChangeArrowheads="1"/>
          </p:cNvSpPr>
          <p:nvPr/>
        </p:nvSpPr>
        <p:spPr bwMode="gray">
          <a:xfrm>
            <a:off x="3276401" y="2184926"/>
            <a:ext cx="1145210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r>
              <a:rPr lang="en-AU" sz="1200" dirty="0"/>
              <a:t>Renal Dialysis</a:t>
            </a:r>
          </a:p>
        </p:txBody>
      </p:sp>
      <p:sp>
        <p:nvSpPr>
          <p:cNvPr id="82" name="Text Box 21"/>
          <p:cNvSpPr txBox="1">
            <a:spLocks noChangeArrowheads="1"/>
          </p:cNvSpPr>
          <p:nvPr/>
        </p:nvSpPr>
        <p:spPr bwMode="gray">
          <a:xfrm>
            <a:off x="1979712" y="2924945"/>
            <a:ext cx="1231610" cy="44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200" dirty="0" smtClean="0"/>
              <a:t>Screening </a:t>
            </a:r>
            <a:r>
              <a:rPr lang="en-AU" sz="1200" dirty="0"/>
              <a:t>Programs</a:t>
            </a:r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gray">
          <a:xfrm>
            <a:off x="1043608" y="3707045"/>
            <a:ext cx="1319057" cy="44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r"/>
            <a:r>
              <a:rPr lang="en-AU" sz="1200" dirty="0" smtClean="0"/>
              <a:t>Preventative health campaigns</a:t>
            </a:r>
            <a:endParaRPr lang="en-AU" sz="1200" dirty="0"/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gray">
          <a:xfrm>
            <a:off x="2439443" y="2458164"/>
            <a:ext cx="1462316" cy="44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200" dirty="0"/>
              <a:t>Chemotherapy for most Cancers</a:t>
            </a:r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gray">
          <a:xfrm>
            <a:off x="4086294" y="1785154"/>
            <a:ext cx="1142634" cy="626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200" dirty="0"/>
              <a:t>Open Heart Surgery for patients &gt;70</a:t>
            </a:r>
          </a:p>
        </p:txBody>
      </p:sp>
      <p:sp>
        <p:nvSpPr>
          <p:cNvPr id="86" name="Text Box 25"/>
          <p:cNvSpPr txBox="1">
            <a:spLocks noChangeArrowheads="1"/>
          </p:cNvSpPr>
          <p:nvPr/>
        </p:nvSpPr>
        <p:spPr bwMode="gray">
          <a:xfrm>
            <a:off x="5181746" y="1625401"/>
            <a:ext cx="930519" cy="626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/>
          <a:p>
            <a:pPr algn="ctr"/>
            <a:r>
              <a:rPr lang="en-AU" sz="1200" dirty="0"/>
              <a:t>Intensive care for very ill patients</a:t>
            </a:r>
          </a:p>
        </p:txBody>
      </p:sp>
      <p:sp>
        <p:nvSpPr>
          <p:cNvPr id="87" name="Text Box 26"/>
          <p:cNvSpPr txBox="1">
            <a:spLocks noChangeArrowheads="1"/>
          </p:cNvSpPr>
          <p:nvPr/>
        </p:nvSpPr>
        <p:spPr bwMode="gray">
          <a:xfrm>
            <a:off x="7283435" y="2084229"/>
            <a:ext cx="1085208" cy="44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200" dirty="0"/>
              <a:t>Adverse Drug Reactions</a:t>
            </a:r>
          </a:p>
        </p:txBody>
      </p:sp>
      <p:sp>
        <p:nvSpPr>
          <p:cNvPr id="88" name="Text Box 27"/>
          <p:cNvSpPr txBox="1">
            <a:spLocks noChangeArrowheads="1"/>
          </p:cNvSpPr>
          <p:nvPr/>
        </p:nvSpPr>
        <p:spPr bwMode="gray">
          <a:xfrm>
            <a:off x="7734087" y="2665557"/>
            <a:ext cx="1451096" cy="44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180975" indent="-180975"/>
            <a:r>
              <a:rPr lang="en-AU" sz="1200" dirty="0" smtClean="0"/>
              <a:t>Preventable surgical complications</a:t>
            </a:r>
            <a:endParaRPr lang="en-AU" sz="1200" dirty="0"/>
          </a:p>
        </p:txBody>
      </p:sp>
      <p:sp>
        <p:nvSpPr>
          <p:cNvPr id="90" name="Line 30"/>
          <p:cNvSpPr>
            <a:spLocks noChangeShapeType="1"/>
          </p:cNvSpPr>
          <p:nvPr/>
        </p:nvSpPr>
        <p:spPr bwMode="gray">
          <a:xfrm flipH="1" flipV="1">
            <a:off x="6084168" y="3573016"/>
            <a:ext cx="1944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 sz="1200"/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gray">
          <a:xfrm>
            <a:off x="6080954" y="1577275"/>
            <a:ext cx="1162807" cy="626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200" dirty="0"/>
              <a:t>Lost or unnecessary diagnostic tests</a:t>
            </a:r>
          </a:p>
        </p:txBody>
      </p:sp>
      <p:sp>
        <p:nvSpPr>
          <p:cNvPr id="92" name="Text Box 14"/>
          <p:cNvSpPr txBox="1">
            <a:spLocks noChangeArrowheads="1"/>
          </p:cNvSpPr>
          <p:nvPr/>
        </p:nvSpPr>
        <p:spPr bwMode="auto">
          <a:xfrm>
            <a:off x="2092887" y="5055972"/>
            <a:ext cx="9915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AU" sz="1200" dirty="0"/>
              <a:t>I. </a:t>
            </a:r>
            <a:r>
              <a:rPr lang="en-AU" sz="1200" dirty="0" smtClean="0"/>
              <a:t>High Value Intervention</a:t>
            </a:r>
            <a:endParaRPr lang="en-AU" sz="1200" dirty="0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gray">
          <a:xfrm flipH="1">
            <a:off x="3272686" y="3145962"/>
            <a:ext cx="0" cy="24829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noAutofit/>
          </a:bodyPr>
          <a:lstStyle/>
          <a:p>
            <a:endParaRPr lang="en-AU" sz="1200"/>
          </a:p>
        </p:txBody>
      </p:sp>
      <p:sp>
        <p:nvSpPr>
          <p:cNvPr id="91" name="Text Box 31"/>
          <p:cNvSpPr txBox="1">
            <a:spLocks noChangeArrowheads="1"/>
          </p:cNvSpPr>
          <p:nvPr/>
        </p:nvSpPr>
        <p:spPr bwMode="gray">
          <a:xfrm>
            <a:off x="6537547" y="3356992"/>
            <a:ext cx="1202805" cy="5574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AU" sz="1050" dirty="0"/>
              <a:t> Estimated at </a:t>
            </a:r>
            <a:r>
              <a:rPr lang="en-AU" sz="1050" dirty="0" smtClean="0"/>
              <a:t/>
            </a:r>
            <a:br>
              <a:rPr lang="en-AU" sz="1050" dirty="0" smtClean="0"/>
            </a:br>
            <a:r>
              <a:rPr lang="en-AU" sz="1050" dirty="0" smtClean="0"/>
              <a:t>20% </a:t>
            </a:r>
            <a:r>
              <a:rPr lang="en-AU" sz="1050" dirty="0"/>
              <a:t>– </a:t>
            </a:r>
            <a:r>
              <a:rPr lang="en-AU" sz="1050" dirty="0" smtClean="0"/>
              <a:t>30%¹</a:t>
            </a:r>
            <a:br>
              <a:rPr lang="en-AU" sz="1050" dirty="0" smtClean="0"/>
            </a:br>
            <a:r>
              <a:rPr lang="en-AU" sz="1050" dirty="0" smtClean="0"/>
              <a:t>of </a:t>
            </a:r>
            <a:r>
              <a:rPr lang="en-AU" sz="1050" dirty="0"/>
              <a:t>Health Spend</a:t>
            </a:r>
          </a:p>
        </p:txBody>
      </p:sp>
      <p:sp>
        <p:nvSpPr>
          <p:cNvPr id="74" name="Oval 12"/>
          <p:cNvSpPr>
            <a:spLocks noChangeArrowheads="1"/>
          </p:cNvSpPr>
          <p:nvPr/>
        </p:nvSpPr>
        <p:spPr bwMode="gray">
          <a:xfrm>
            <a:off x="8072708" y="3529003"/>
            <a:ext cx="99692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>
            <a:noAutofit/>
          </a:bodyPr>
          <a:lstStyle/>
          <a:p>
            <a:endParaRPr lang="en-AU" sz="1200"/>
          </a:p>
        </p:txBody>
      </p:sp>
    </p:spTree>
    <p:extLst>
      <p:ext uri="{BB962C8B-B14F-4D97-AF65-F5344CB8AC3E}">
        <p14:creationId xmlns:p14="http://schemas.microsoft.com/office/powerpoint/2010/main" xmlns="" val="269367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451985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5122" name="think-cell Slide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27" y="116632"/>
            <a:ext cx="8857573" cy="67710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>
                <a:solidFill>
                  <a:schemeClr val="tx2"/>
                </a:solidFill>
              </a:rPr>
              <a:t>Health outcomes </a:t>
            </a:r>
            <a:r>
              <a:rPr lang="en-AU" sz="2200" b="1" dirty="0" smtClean="0">
                <a:solidFill>
                  <a:schemeClr val="tx2"/>
                </a:solidFill>
              </a:rPr>
              <a:t>can be improved </a:t>
            </a:r>
            <a:r>
              <a:rPr lang="en-AU" sz="2200" b="1" dirty="0">
                <a:solidFill>
                  <a:schemeClr val="tx2"/>
                </a:solidFill>
              </a:rPr>
              <a:t>by better management, increased </a:t>
            </a:r>
            <a:r>
              <a:rPr lang="en-AU" sz="2200" b="1" dirty="0" smtClean="0">
                <a:solidFill>
                  <a:schemeClr val="tx2"/>
                </a:solidFill>
              </a:rPr>
              <a:t>research translation and new knowledge</a:t>
            </a:r>
            <a:endParaRPr lang="en-AU" sz="2200" b="1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88016" y="969260"/>
            <a:ext cx="8278782" cy="309315"/>
          </a:xfrm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en-AU" sz="1800" dirty="0"/>
              <a:t>Levers to Improve </a:t>
            </a:r>
            <a:r>
              <a:rPr lang="en-AU" sz="1800" dirty="0" smtClean="0"/>
              <a:t>Health </a:t>
            </a:r>
            <a:r>
              <a:rPr lang="en-AU" sz="1800" dirty="0"/>
              <a:t>System </a:t>
            </a:r>
            <a:r>
              <a:rPr lang="en-AU" sz="1800" dirty="0" smtClean="0"/>
              <a:t>Performance</a:t>
            </a:r>
            <a:endParaRPr lang="en-AU" sz="1800" dirty="0"/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281354" y="6595174"/>
            <a:ext cx="8744064" cy="14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357188" indent="-357188">
              <a:lnSpc>
                <a:spcPct val="95000"/>
              </a:lnSpc>
              <a:buClr>
                <a:schemeClr val="tx2"/>
              </a:buClr>
              <a:tabLst>
                <a:tab pos="542925" algn="l"/>
              </a:tabLst>
            </a:pPr>
            <a:r>
              <a:rPr lang="en-AU" sz="1000" dirty="0">
                <a:solidFill>
                  <a:schemeClr val="bg1"/>
                </a:solidFill>
              </a:rPr>
              <a:t>Source:	Pacific Strategy Partners Analysis</a:t>
            </a: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gray">
          <a:xfrm>
            <a:off x="5535613" y="3508375"/>
            <a:ext cx="0" cy="226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 anchor="ctr">
            <a:spAutoFit/>
          </a:bodyPr>
          <a:lstStyle/>
          <a:p>
            <a:endParaRPr lang="en-AU"/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7753350" y="5919083"/>
            <a:ext cx="92172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en-AU" sz="1600" b="1" dirty="0"/>
              <a:t>Cost </a:t>
            </a:r>
            <a:r>
              <a:rPr lang="en-AU" sz="1600" dirty="0"/>
              <a:t>($)</a:t>
            </a: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gray">
          <a:xfrm>
            <a:off x="1636713" y="5773738"/>
            <a:ext cx="151251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>
            <a:spAutoFit/>
          </a:bodyPr>
          <a:lstStyle/>
          <a:p>
            <a:r>
              <a:rPr lang="en-AU" sz="1200" dirty="0"/>
              <a:t>0</a:t>
            </a:r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gray">
          <a:xfrm flipH="1" flipV="1">
            <a:off x="5700713" y="3611563"/>
            <a:ext cx="746220" cy="7128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/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gray">
          <a:xfrm>
            <a:off x="6711950" y="4293096"/>
            <a:ext cx="1949114" cy="1180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r>
              <a:rPr lang="en-AU" sz="1200" b="1" dirty="0" smtClean="0"/>
              <a:t>1. </a:t>
            </a:r>
            <a:r>
              <a:rPr lang="en-AU" sz="1200" dirty="0" smtClean="0"/>
              <a:t>Eliminate </a:t>
            </a:r>
            <a:r>
              <a:rPr lang="en-AU" sz="1200" dirty="0"/>
              <a:t>Adverse Events and </a:t>
            </a:r>
            <a:r>
              <a:rPr lang="en-AU" sz="1200" dirty="0" smtClean="0"/>
              <a:t>Waste</a:t>
            </a:r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Management</a:t>
            </a:r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Health services research</a:t>
            </a:r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Health economics</a:t>
            </a:r>
            <a:endParaRPr lang="en-AU" sz="1200" dirty="0"/>
          </a:p>
          <a:p>
            <a:endParaRPr lang="en-AU" sz="1200" dirty="0" smtClean="0"/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gray">
          <a:xfrm>
            <a:off x="7002463" y="1517650"/>
            <a:ext cx="1890017" cy="81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r>
              <a:rPr lang="en-AU" sz="1200" b="1" dirty="0"/>
              <a:t>3. </a:t>
            </a:r>
            <a:r>
              <a:rPr lang="en-AU" sz="1200" dirty="0"/>
              <a:t>Develop New </a:t>
            </a:r>
            <a:r>
              <a:rPr lang="en-AU" sz="1200" dirty="0" smtClean="0"/>
              <a:t>Knowledge and Interventions</a:t>
            </a:r>
            <a:endParaRPr lang="en-AU" sz="1200" dirty="0"/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Biomedical research</a:t>
            </a:r>
            <a:endParaRPr lang="en-AU" sz="1200" dirty="0"/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Clinical research</a:t>
            </a:r>
            <a:endParaRPr lang="en-AU" sz="1200" dirty="0"/>
          </a:p>
        </p:txBody>
      </p:sp>
      <p:sp>
        <p:nvSpPr>
          <p:cNvPr id="34" name="Line 17"/>
          <p:cNvSpPr>
            <a:spLocks noChangeShapeType="1"/>
          </p:cNvSpPr>
          <p:nvPr/>
        </p:nvSpPr>
        <p:spPr bwMode="gray">
          <a:xfrm flipV="1">
            <a:off x="5629275" y="2787650"/>
            <a:ext cx="432048" cy="5394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/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gray">
          <a:xfrm flipV="1">
            <a:off x="6350000" y="1830388"/>
            <a:ext cx="443126" cy="66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anchor="ctr">
            <a:spAutoFit/>
          </a:bodyPr>
          <a:lstStyle/>
          <a:p>
            <a:endParaRPr lang="en-AU"/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153988" y="1585394"/>
            <a:ext cx="141821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/>
            <a:r>
              <a:rPr lang="en-AU" sz="1600" b="1" dirty="0" smtClean="0"/>
              <a:t>Cumulative</a:t>
            </a:r>
            <a:br>
              <a:rPr lang="en-AU" sz="1600" b="1" dirty="0" smtClean="0"/>
            </a:br>
            <a:r>
              <a:rPr lang="en-AU" sz="1600" b="1" dirty="0" smtClean="0"/>
              <a:t>Health Outcome</a:t>
            </a:r>
            <a:endParaRPr lang="en-AU" sz="1600" b="1" dirty="0"/>
          </a:p>
          <a:p>
            <a:pPr algn="r"/>
            <a:r>
              <a:rPr lang="en-AU" sz="1600" dirty="0"/>
              <a:t>(</a:t>
            </a:r>
            <a:r>
              <a:rPr lang="en-AU" sz="1600" dirty="0" smtClean="0"/>
              <a:t>e.g. </a:t>
            </a:r>
            <a:r>
              <a:rPr lang="en-AU" sz="1600" dirty="0"/>
              <a:t>QALYs</a:t>
            </a:r>
            <a:r>
              <a:rPr lang="en-AU" sz="1400" dirty="0"/>
              <a:t>)</a:t>
            </a:r>
          </a:p>
        </p:txBody>
      </p:sp>
      <p:pic>
        <p:nvPicPr>
          <p:cNvPr id="53269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2200" y="1495425"/>
            <a:ext cx="6048671" cy="444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Oval 12"/>
          <p:cNvSpPr>
            <a:spLocks noChangeArrowheads="1"/>
          </p:cNvSpPr>
          <p:nvPr/>
        </p:nvSpPr>
        <p:spPr bwMode="gray">
          <a:xfrm>
            <a:off x="6584950" y="4335463"/>
            <a:ext cx="99692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>
            <a:noAutofit/>
          </a:bodyPr>
          <a:lstStyle/>
          <a:p>
            <a:endParaRPr lang="en-AU" sz="1200"/>
          </a:p>
        </p:txBody>
      </p:sp>
      <p:sp>
        <p:nvSpPr>
          <p:cNvPr id="23" name="Oval 12"/>
          <p:cNvSpPr>
            <a:spLocks noChangeArrowheads="1"/>
          </p:cNvSpPr>
          <p:nvPr/>
        </p:nvSpPr>
        <p:spPr bwMode="gray">
          <a:xfrm>
            <a:off x="6134100" y="2660650"/>
            <a:ext cx="99692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>
            <a:noAutofit/>
          </a:bodyPr>
          <a:lstStyle/>
          <a:p>
            <a:endParaRPr lang="en-AU" sz="1200"/>
          </a:p>
        </p:txBody>
      </p:sp>
      <p:sp>
        <p:nvSpPr>
          <p:cNvPr id="37" name="Oval 12"/>
          <p:cNvSpPr>
            <a:spLocks noChangeArrowheads="1"/>
          </p:cNvSpPr>
          <p:nvPr/>
        </p:nvSpPr>
        <p:spPr bwMode="gray">
          <a:xfrm>
            <a:off x="6884988" y="1597025"/>
            <a:ext cx="99692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>
            <a:noAutofit/>
          </a:bodyPr>
          <a:lstStyle/>
          <a:p>
            <a:endParaRPr lang="en-AU" sz="1200"/>
          </a:p>
        </p:txBody>
      </p:sp>
      <p:graphicFrame>
        <p:nvGraphicFramePr>
          <p:cNvPr id="41" name="Object 4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17699504"/>
              </p:ext>
            </p:extLst>
          </p:nvPr>
        </p:nvGraphicFramePr>
        <p:xfrm>
          <a:off x="1470025" y="1533525"/>
          <a:ext cx="7000765" cy="4438530"/>
        </p:xfrm>
        <a:graphic>
          <a:graphicData uri="http://schemas.openxmlformats.org/presentationml/2006/ole">
            <p:oleObj spid="_x0000_s5123" name="Chart" r:id="rId5" imgW="7000959" imgH="4438563" progId="MSGraph.Chart.8">
              <p:embed followColorScheme="full"/>
            </p:oleObj>
          </a:graphicData>
        </a:graphic>
      </p:graphicFrame>
      <p:sp>
        <p:nvSpPr>
          <p:cNvPr id="42" name="Oval 12"/>
          <p:cNvSpPr>
            <a:spLocks noChangeArrowheads="1"/>
          </p:cNvSpPr>
          <p:nvPr/>
        </p:nvSpPr>
        <p:spPr bwMode="gray">
          <a:xfrm>
            <a:off x="5484813" y="3454400"/>
            <a:ext cx="99692" cy="1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>
            <a:noAutofit/>
          </a:bodyPr>
          <a:lstStyle/>
          <a:p>
            <a:endParaRPr lang="en-AU" sz="1200"/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gray">
          <a:xfrm>
            <a:off x="6276975" y="2635250"/>
            <a:ext cx="2384089" cy="996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r>
              <a:rPr lang="en-AU" sz="1200" b="1" dirty="0"/>
              <a:t>2. </a:t>
            </a:r>
            <a:r>
              <a:rPr lang="en-AU" sz="1200" dirty="0"/>
              <a:t>Translate </a:t>
            </a:r>
            <a:r>
              <a:rPr lang="en-AU" sz="1200" dirty="0" smtClean="0"/>
              <a:t>Research </a:t>
            </a:r>
            <a:r>
              <a:rPr lang="en-AU" sz="1200" dirty="0"/>
              <a:t>into </a:t>
            </a:r>
            <a:r>
              <a:rPr lang="en-AU" sz="1200" dirty="0" smtClean="0"/>
              <a:t>Healthcare Practice and Policy</a:t>
            </a:r>
            <a:endParaRPr lang="en-AU" sz="1200" dirty="0"/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/>
              <a:t>Research translation</a:t>
            </a:r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/>
              <a:t>Evaluation and monitoring</a:t>
            </a:r>
          </a:p>
          <a:p>
            <a:pPr marL="171450" indent="-171450">
              <a:buFont typeface="Arial" pitchFamily="34" charset="0"/>
              <a:buChar char="–"/>
            </a:pPr>
            <a:r>
              <a:rPr lang="en-AU" sz="1200" dirty="0" smtClean="0"/>
              <a:t>Public health research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xmlns="" val="92780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13593416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6146" name="think-cell Slide" r:id="rId17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27" y="116632"/>
            <a:ext cx="8738991" cy="33855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AU" sz="2200" b="1" dirty="0" smtClean="0">
                <a:solidFill>
                  <a:schemeClr val="tx2"/>
                </a:solidFill>
              </a:rPr>
              <a:t>The Review proposes a 10-year strategy built upon a number of themes</a:t>
            </a:r>
            <a:endParaRPr lang="en-AU" sz="2200" b="1" dirty="0">
              <a:solidFill>
                <a:schemeClr val="tx2"/>
              </a:solidFill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81354" y="692696"/>
            <a:ext cx="8278782" cy="323165"/>
          </a:xfrm>
        </p:spPr>
        <p:txBody>
          <a:bodyPr/>
          <a:lstStyle/>
          <a:p>
            <a:r>
              <a:rPr lang="en-AU" sz="1800" dirty="0" smtClean="0"/>
              <a:t>HMR Strategy Framework</a:t>
            </a:r>
            <a:endParaRPr lang="en-AU" sz="1800" dirty="0"/>
          </a:p>
        </p:txBody>
      </p:sp>
      <p:sp>
        <p:nvSpPr>
          <p:cNvPr id="18" name="Text Box 2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312266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0" name="Text Box 2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400532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91583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81960" y="3209242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675788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4" name="Text Box 2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766840" y="3211837"/>
            <a:ext cx="1091052" cy="21447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5" name="Text Box 2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65877" y="1187285"/>
            <a:ext cx="8243237" cy="1397497"/>
          </a:xfrm>
          <a:prstGeom prst="flowChartExtra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AU" sz="2000" dirty="0">
              <a:solidFill>
                <a:srgbClr val="000000"/>
              </a:solidFill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59366" y="1787278"/>
            <a:ext cx="5983140" cy="44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Better </a:t>
            </a: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Health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Through Research</a:t>
            </a:r>
            <a:endParaRPr lang="en-A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3440946" y="3717494"/>
            <a:ext cx="1169798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Enhance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Non-commercial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Pathway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Impact</a:t>
            </a:r>
          </a:p>
          <a:p>
            <a:pPr algn="ctr" eaLnBrk="1" hangingPunct="1">
              <a:spcBef>
                <a:spcPts val="0"/>
              </a:spcBef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4587521" y="3717494"/>
            <a:ext cx="1091052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Enhance </a:t>
            </a:r>
            <a:b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Commercial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Pathway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Impact</a:t>
            </a:r>
          </a:p>
          <a:p>
            <a:pPr algn="ctr" eaLnBrk="1" hangingPunct="1">
              <a:spcBef>
                <a:spcPts val="0"/>
              </a:spcBef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331767" y="3717494"/>
            <a:ext cx="1152861" cy="77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Support Priority-driven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301945" y="3717494"/>
            <a:ext cx="1354971" cy="581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4. Maintain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Research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Excellence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645075" y="3717494"/>
            <a:ext cx="1169798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7. Attract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Philanthropy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and New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Funding</a:t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Sources</a:t>
            </a: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782556" y="3717494"/>
            <a:ext cx="1091052" cy="107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8. Invest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Implement</a:t>
            </a: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gray">
          <a:xfrm>
            <a:off x="1312266" y="2590110"/>
            <a:ext cx="2190927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Build HMR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Capability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gray">
          <a:xfrm>
            <a:off x="3492058" y="2590110"/>
            <a:ext cx="2190927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Accelerate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Translation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2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675787" y="2590110"/>
            <a:ext cx="2182103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 anchor="ctr">
            <a:noAutofit/>
          </a:bodyPr>
          <a:lstStyle>
            <a:lvl1pPr marL="179388" indent="-179388">
              <a:defRPr sz="2400">
                <a:solidFill>
                  <a:schemeClr val="tx1"/>
                </a:solidFill>
                <a:latin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Optimise </a:t>
            </a:r>
            <a:b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Investment</a:t>
            </a:r>
            <a:endParaRPr lang="en-AU" sz="14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312266" y="2594855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678902" y="2594855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492739" y="2594854"/>
            <a:ext cx="2179793" cy="2761770"/>
          </a:xfrm>
          <a:prstGeom prst="rect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>
            <p:custDataLst>
              <p:tags r:id="rId15"/>
            </p:custDataLst>
          </p:nvPr>
        </p:nvSpPr>
        <p:spPr bwMode="auto">
          <a:xfrm>
            <a:off x="1312266" y="5336341"/>
            <a:ext cx="6547599" cy="6217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3"/>
            </a:solidFill>
          </a:ln>
          <a:effectLst/>
          <a:ex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Embed Research </a:t>
            </a:r>
            <a:r>
              <a:rPr lang="en-A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A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Health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116026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16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82509490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p:oleObj spid="_x0000_s31746" name="think-cell Slide" r:id="rId12" imgW="360" imgH="360" progId="">
              <p:embed/>
            </p:oleObj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 bwMode="auto">
          <a:xfrm>
            <a:off x="1" y="1"/>
            <a:ext cx="145535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kumimoji="0" lang="en-AU" sz="140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86427" y="116632"/>
            <a:ext cx="863483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AU" sz="2200" dirty="0"/>
              <a:t>The US is a leader in philanthropy, while Australia significantly lags the US and Canada in high-net-worth contributions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282820" y="982883"/>
            <a:ext cx="70665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AU" sz="1800" dirty="0" smtClean="0">
                <a:latin typeface="+mn-lt"/>
              </a:rPr>
              <a:t>National Giving Levels</a:t>
            </a:r>
          </a:p>
          <a:p>
            <a:pPr eaLnBrk="1" hangingPunct="1"/>
            <a:r>
              <a:rPr lang="en-AU" sz="1800" b="0" dirty="0" smtClean="0">
                <a:latin typeface="+mn-lt"/>
              </a:rPr>
              <a:t>% Donations of GDP</a:t>
            </a:r>
          </a:p>
          <a:p>
            <a:pPr eaLnBrk="1" hangingPunct="1"/>
            <a:r>
              <a:rPr lang="en-AU" sz="1800" b="0" dirty="0" smtClean="0">
                <a:latin typeface="+mn-lt"/>
              </a:rPr>
              <a:t>2004</a:t>
            </a:r>
          </a:p>
        </p:txBody>
      </p:sp>
      <p:graphicFrame>
        <p:nvGraphicFramePr>
          <p:cNvPr id="2" name="Object 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163750966"/>
              </p:ext>
            </p:extLst>
          </p:nvPr>
        </p:nvGraphicFramePr>
        <p:xfrm>
          <a:off x="152400" y="1866900"/>
          <a:ext cx="4229010" cy="3200400"/>
        </p:xfrm>
        <a:graphic>
          <a:graphicData uri="http://schemas.openxmlformats.org/presentationml/2006/ole">
            <p:oleObj spid="_x0000_s31747" name="Chart" r:id="rId13" imgW="4229167" imgH="3200316" progId="MSGraph.Chart.8">
              <p:embed followColorScheme="full"/>
            </p:oleObj>
          </a:graphicData>
        </a:graphic>
      </p:graphicFrame>
      <p:sp>
        <p:nvSpPr>
          <p:cNvPr id="22" name="Rectangle 21"/>
          <p:cNvSpPr/>
          <p:nvPr>
            <p:custDataLst>
              <p:tags r:id="rId3"/>
            </p:custDataLst>
          </p:nvPr>
        </p:nvSpPr>
        <p:spPr bwMode="auto">
          <a:xfrm>
            <a:off x="3654425" y="5124450"/>
            <a:ext cx="4349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B1664CED-6358-4221-8B0D-C2A4295CC73A}" type="datetime'''''''Sou''t''''''h'''' Af''''''''''''''r''i''''ca'''">
              <a:rPr lang="en-US" sz="1400"/>
              <a:pPr algn="ctr"/>
              <a:t>South Africa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1" name="Rectangle 20"/>
          <p:cNvSpPr/>
          <p:nvPr>
            <p:custDataLst>
              <p:tags r:id="rId4"/>
            </p:custDataLst>
          </p:nvPr>
        </p:nvSpPr>
        <p:spPr bwMode="auto">
          <a:xfrm>
            <a:off x="2744788" y="5124450"/>
            <a:ext cx="6556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95110607-FB1E-4EF8-B253-9C4E5582F8ED}" type="datetime'''''''''''A''''''''ust''''''''''''''ra''l''i''''a'">
              <a:rPr lang="en-US" sz="1400"/>
              <a:pPr algn="ctr"/>
              <a:t>Australia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20" name="Rectangle 19"/>
          <p:cNvSpPr/>
          <p:nvPr>
            <p:custDataLst>
              <p:tags r:id="rId5"/>
            </p:custDataLst>
          </p:nvPr>
        </p:nvSpPr>
        <p:spPr bwMode="auto">
          <a:xfrm>
            <a:off x="1995488" y="5124450"/>
            <a:ext cx="5524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3CBEC3C3-2981-407F-84A1-37B7C5534D72}" type="datetime'''''''''''''''''''''Ca''''n''''''a''''''''''da'''''">
              <a:rPr lang="en-US" sz="1400"/>
              <a:pPr algn="ctr"/>
              <a:t>Canada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19" name="Rectangle 18"/>
          <p:cNvSpPr/>
          <p:nvPr>
            <p:custDataLst>
              <p:tags r:id="rId6"/>
            </p:custDataLst>
          </p:nvPr>
        </p:nvSpPr>
        <p:spPr bwMode="auto">
          <a:xfrm>
            <a:off x="1362075" y="5124450"/>
            <a:ext cx="2190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0A16FFC3-0932-4F43-A747-5D3A8190D124}" type="datetime'''''''''''''''''''''''''''''''''''U''''K'">
              <a:rPr lang="en-US" sz="1400"/>
              <a:pPr algn="ctr"/>
              <a:t>UK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18" name="Rectangle 17"/>
          <p:cNvSpPr/>
          <p:nvPr>
            <p:custDataLst>
              <p:tags r:id="rId7"/>
            </p:custDataLst>
          </p:nvPr>
        </p:nvSpPr>
        <p:spPr bwMode="auto">
          <a:xfrm>
            <a:off x="568325" y="5124450"/>
            <a:ext cx="2079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0" lang="en-AU" sz="1400" strike="noStrike" cap="none" normalizeH="0" dirty="0" smtClean="0">
                <a:ln>
                  <a:noFill/>
                </a:ln>
                <a:effectLst/>
                <a:latin typeface="Calibri"/>
                <a:cs typeface="Calibri"/>
                <a:sym typeface="Calibri"/>
              </a:rPr>
              <a:t>US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4965600" y="982883"/>
            <a:ext cx="39556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AU" sz="1800" dirty="0" smtClean="0">
                <a:latin typeface="+mn-lt"/>
              </a:rPr>
              <a:t>High Net Worth Contribution Rate</a:t>
            </a:r>
          </a:p>
          <a:p>
            <a:pPr eaLnBrk="1" hangingPunct="1"/>
            <a:r>
              <a:rPr lang="en-AU" sz="1800" b="0" dirty="0" smtClean="0">
                <a:latin typeface="+mn-lt"/>
              </a:rPr>
              <a:t>% Donations of Pre-Tax Income</a:t>
            </a:r>
          </a:p>
          <a:p>
            <a:pPr eaLnBrk="1" hangingPunct="1"/>
            <a:r>
              <a:rPr lang="en-AU" sz="1800" b="0" dirty="0" smtClean="0">
                <a:latin typeface="+mn-lt"/>
              </a:rPr>
              <a:t>2004</a:t>
            </a:r>
          </a:p>
        </p:txBody>
      </p:sp>
      <p:graphicFrame>
        <p:nvGraphicFramePr>
          <p:cNvPr id="33" name="Object 3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46063054"/>
              </p:ext>
            </p:extLst>
          </p:nvPr>
        </p:nvGraphicFramePr>
        <p:xfrm>
          <a:off x="4800600" y="2743200"/>
          <a:ext cx="3257550" cy="2324010"/>
        </p:xfrm>
        <a:graphic>
          <a:graphicData uri="http://schemas.openxmlformats.org/presentationml/2006/ole">
            <p:oleObj spid="_x0000_s31748" name="Chart" r:id="rId14" imgW="3257584" imgH="2324113" progId="MSGraph.Chart.8">
              <p:embed followColorScheme="full"/>
            </p:oleObj>
          </a:graphicData>
        </a:graphic>
      </p:graphicFrame>
      <p:sp>
        <p:nvSpPr>
          <p:cNvPr id="41" name="Rectangle 40"/>
          <p:cNvSpPr/>
          <p:nvPr>
            <p:custDataLst>
              <p:tags r:id="rId8"/>
            </p:custDataLst>
          </p:nvPr>
        </p:nvSpPr>
        <p:spPr bwMode="auto">
          <a:xfrm>
            <a:off x="7116763" y="5124450"/>
            <a:ext cx="65563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DBDD84A7-4162-4AF5-A848-920E7262AD44}" type="datetime'''''''''''Au''s''''''''t''r''''''''''ali''''''''''''''''''a'''">
              <a:rPr lang="en-US" sz="1400"/>
              <a:pPr algn="ctr"/>
              <a:t>Australia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40" name="Rectangle 39"/>
          <p:cNvSpPr/>
          <p:nvPr>
            <p:custDataLst>
              <p:tags r:id="rId9"/>
            </p:custDataLst>
          </p:nvPr>
        </p:nvSpPr>
        <p:spPr bwMode="auto">
          <a:xfrm>
            <a:off x="6148388" y="5124450"/>
            <a:ext cx="5524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fld id="{5DA37BD1-3C9F-4495-915A-D0872FAAF155}" type="datetime'''''''''''''''C''''a''''''''''''''''''''''''''nad''a'''">
              <a:rPr lang="en-US" sz="1400"/>
              <a:pPr algn="ctr"/>
              <a:t>Canada</a:t>
            </a:fld>
            <a:endParaRPr kumimoji="0" lang="en-AU" sz="1400" strike="noStrike" cap="none" normalizeH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39" name="Rectangle 38"/>
          <p:cNvSpPr/>
          <p:nvPr>
            <p:custDataLst>
              <p:tags r:id="rId10"/>
            </p:custDataLst>
          </p:nvPr>
        </p:nvSpPr>
        <p:spPr bwMode="auto">
          <a:xfrm>
            <a:off x="5302250" y="5124450"/>
            <a:ext cx="20796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smtClean="0"/>
              <a:t>US</a:t>
            </a:r>
            <a:endParaRPr kumimoji="0" lang="en-AU" sz="1400" strike="noStrike" cap="none" normalizeH="0" dirty="0" smtClean="0">
              <a:ln>
                <a:noFill/>
              </a:ln>
              <a:effectLst/>
              <a:latin typeface="Calibri"/>
              <a:cs typeface="Calibri"/>
              <a:sym typeface="Calibri"/>
            </a:endParaRPr>
          </a:p>
        </p:txBody>
      </p:sp>
      <p:sp>
        <p:nvSpPr>
          <p:cNvPr id="43" name="Rectangle 19"/>
          <p:cNvSpPr>
            <a:spLocks noChangeArrowheads="1"/>
          </p:cNvSpPr>
          <p:nvPr/>
        </p:nvSpPr>
        <p:spPr bwMode="auto">
          <a:xfrm>
            <a:off x="281354" y="6698599"/>
            <a:ext cx="8639908" cy="14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631825" indent="-631825">
              <a:lnSpc>
                <a:spcPct val="95000"/>
              </a:lnSpc>
              <a:buClr>
                <a:schemeClr val="tx2"/>
              </a:buClr>
              <a:tabLst>
                <a:tab pos="630238" algn="l"/>
              </a:tabLst>
            </a:pPr>
            <a:r>
              <a:rPr lang="en-AU" sz="1000" dirty="0">
                <a:solidFill>
                  <a:schemeClr val="bg1"/>
                </a:solidFill>
              </a:rPr>
              <a:t>Source: Philanthropy Australia, </a:t>
            </a:r>
            <a:r>
              <a:rPr lang="en-AU" sz="1000" i="1" dirty="0">
                <a:solidFill>
                  <a:schemeClr val="bg1"/>
                </a:solidFill>
              </a:rPr>
              <a:t>Strategies for Increasing High Net Worth and Ultra High Net Worth Giving</a:t>
            </a:r>
            <a:r>
              <a:rPr lang="en-AU" sz="1000" dirty="0">
                <a:solidFill>
                  <a:schemeClr val="bg1"/>
                </a:solidFill>
              </a:rPr>
              <a:t>, 2011</a:t>
            </a:r>
            <a:endParaRPr lang="en-AU" sz="1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206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" grpId="0"/>
      <p:bldOleChart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AM30u2FsUS5nae9QqwIq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BYsGZPECE2XSM4TChfX7A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gx7Wb4CL0yPyNh_zgxU9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1j47.iA80SF.PCvLHrgH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V8nuSboxUaiHd_PaB2.W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4HperOhOkuyk6mtuhA8R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9n6b5ffUE.7qGghOR7gT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ZvLkmCWkyb9dPHbcUHV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OxccwLBKkOlAEAzL1HVCg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6X0vjcc0.ZMfxJiRR34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EIX_KrbnEqMCRRDzLrkHQ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hiMZqrP0Ge9SudBWLvH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4AgCgsmkUabCe6Ir9NPcA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giCbdBr4USHqoB.VNdN_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fNkB2SjCUCz_dlINYgHXg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MGs9w2Y2UG_VHpgT2v4Vg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Ip4AiyOhUqHYRnraV6z0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lso4STlkEaJdBVmYCIur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BQxswnPskioJkeJyLmBTw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0jOMbL8WU2I1Bh2QLdYhQ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SKeMlHWlUWmlZbxIAPqY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Aq98vcLMEGX7Smao6oqY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EOFAlHUUG.BPRR0zH9F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bYYXyCNxkKJLDTOwbt7_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e2VVS7O6kOtagCEXztVE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xEjPG8S5kaMKy5JhLVD1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AiJR4zKaE2SGrYpEf0on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t1YUZTkokSsQNndCtIPQ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JTKoRD6r0CkKkp810PvU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9L_Vwj5RUusJiweGQSoZQ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_n_Z0Hq2Uqwv9CLgSThp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8TrKYUy0mvblyjk5_rY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hD9vZk9oEWYmUdDwdEikQ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OxccwLBKkOlAEAzL1HVC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npQKibP3Uq1mUIRGHpIYQ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6X0vjcc0.ZMfxJiRR34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EIX_KrbnEqMCRRDzLrkH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hiMZqrP0Ge9SudBWLvH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giCbdBr4USHqoB.VNdN_g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fNkB2SjCUCz_dlINYgHXg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MGs9w2Y2UG_VHpgT2v4V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Ip4AiyOhUqHYRnraV6z0Q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lso4STlkEaJdBVmYCIurg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BQxswnPskioJkeJyLmBTw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0jOMbL8WU2I1Bh2QLdYh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_02yEVfUe2RRJVzNw2FQ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SKeMlHWlUWmlZbxIAPqYg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Aq98vcLMEGX7Smao6oqYQ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EOFAlHUUG.BPRR0zH9F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8T0vgas8UaC0hjdbL.rv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ddjwcsSEaFNRYu4Guz0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29oNBG_K0CWTE7vOQbTD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Dq88WD800Wswyb_WrQi5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rUu_YLMXkS1VtxrLqII6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SmjOmLVdUWqfAxX0vWmB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5Fnamm7fUWYam7wGEr0f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lbR6mckuUCcAVVAwY.DK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OSDKp7KFkK8FH9gw5Owz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vlsJgzhEeLcOMpipSTZ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6V3UVeQNky2lOiTmdGzU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ffMu5a9dEGXoxOtlHCAY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8WZ7gfoMkC5B19SUSs2n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0KTO7XaVUmd_kuygBjd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7leeS_8yk6u5G8E7QSLW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XgAp9v01US2TM6oZEdLR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.GE7fYX1kaI6N3B.oR7V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iSxAJUQEUWw5fU2LJUM.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.UX76pESX2RBenxGWv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EeebH8QgU6wJkZoI_v2L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zUNykfNUEm1fQnmNG_Z0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JMUpeEvEWUyjUkhFqj0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fH7ot9d_kCfMu__Sl5nc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JNs0lyFUUKhyxc.Hbxh2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cGOFOB1SUWFwUtqzLzr2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JsHfCWpxEGJzlxV4_DVM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xVCFRw8bEu7Xl37wW_Ma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qfD3FoK0eLVhUbki8uJ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xG46UrnuE2C_cSHGYDXC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zcsxGYbGEir4.7Jyvo27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P_ii7LWzUqWxJQ05oWhf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3HYEhOyGk2EaVsmAiQ1t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YiaDWLQKE6YIyBk3XByd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cjA9.K4EU2jPJn8ZYJ7w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ExTjWvS70Ca1SyQ43zZ3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PO4gLb1UUmfbXNCIV8Zd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.i_0FGAEOjjkY9tJpT3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nfQKk0GHkqZ7ZvFbjMz3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thM1.AaIUGbWjhXqKK58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mPWM_.fE0a7eDKud5mUa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fiSCGT5XUORoxmELiNWC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SjjY.4I7UqZirlIraxpP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Do6HvNJHUegePUlZL0sx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1SoacDyUi43e0gG8Dxu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xHhMpS7QkeTF6updaBqx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j.oGK9b7UeKL8mk.6vcY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jbeFlaM_kWf0H0l0XFjh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SRqDOsrAkusRMDCRchrN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KSNWi2Va02rigcC2n9Rwg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3NdiOdKp0ClmlDidevVh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vMPM96wtEyAkEjKMADIP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HQuxS_0HkauVGrkLOdov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moYGXAQECDZE4WHqHx2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P4vsCo6iE2nLTnjZf.Gk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CKEgq6mdUa4HUP1qLLUh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.v2ALhnUiv6qAzwKIWp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dz3ARhsf0ug0DTsur_Cg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IlQyYKsVUCniojmlwVUtA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mCUG4F8XUqdYyPewAJRa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Ee_ovDp60a6rBUK8.PUk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qoxU7gPm0uokKVPLlCaJ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rlCsi3k.06yw47P3UHa8g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tfNR6qOkGsBTSAhcq7e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gFJS_DSrEmkiCamBLVoT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YWDbrrq0q6NqEblK.kX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CxRXxagtkah0nD1t_.yV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Um6yJP5LkKyytw16nbw3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xB9Jnas3kCq7hqtpR2jI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MqVgHjZlUmvWoPFi_uja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PAyB_BJTk.3XiR9BYS_e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OH.Fap1206RTKoqvi3u2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ao0lcN7WEiCw4_pM9AGx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8WuE5TEwEK3GCp5K8UIH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IXEq9kO6EWfDuh1Tw.Vm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RSQ3GSrsUysWux1WmfWs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czAmTrrOUu.wksZMCatW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YuOB6go9UOzgb3uWdcAu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PiESvt0BE6u.XKXpvTCog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Xuod9CCh06R9aO6KmYTF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lxn3oqz_k2vVxU7xBru8Q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Zopm52SlU..lDESASJrb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xrG97ck0EyWHooSt_R9P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e5FL95TJ06cMYA7uu4nVA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zsDaln4ckqZbiYdpwdIB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PILzWHVyEuhlEnmzbKDlg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SxdTug6BEKn47HHo7d70Q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fov8t3LzkW2sAcp5cPYh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2.HJhAPXkGFTA_GzaRL_A"/>
</p:tagLst>
</file>

<file path=ppt/theme/theme1.xml><?xml version="1.0" encoding="utf-8"?>
<a:theme xmlns:a="http://schemas.openxmlformats.org/drawingml/2006/main" name="CSIRO_PowerPoint_120322">
  <a:themeElements>
    <a:clrScheme name="CSIRO Midday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A9CE"/>
      </a:accent1>
      <a:accent2>
        <a:srgbClr val="00313C"/>
      </a:accent2>
      <a:accent3>
        <a:srgbClr val="78BE20"/>
      </a:accent3>
      <a:accent4>
        <a:srgbClr val="4A7729"/>
      </a:accent4>
      <a:accent5>
        <a:srgbClr val="9FAEE5"/>
      </a:accent5>
      <a:accent6>
        <a:srgbClr val="1E22AA"/>
      </a:accent6>
      <a:hlink>
        <a:srgbClr val="41B6E6"/>
      </a:hlink>
      <a:folHlink>
        <a:srgbClr val="004B87"/>
      </a:folHlink>
    </a:clrScheme>
    <a:fontScheme name="CSIRO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CSIRO_PowerPoint_120322</Template>
  <TotalTime>25529</TotalTime>
  <Words>572</Words>
  <Application>Microsoft Office PowerPoint</Application>
  <PresentationFormat>On-screen Show (4:3)</PresentationFormat>
  <Paragraphs>209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CSIRO_PowerPoint_120322</vt:lpstr>
      <vt:lpstr>think-cell Slide</vt:lpstr>
      <vt:lpstr>Chart</vt:lpstr>
      <vt:lpstr>Private Healthcare Australia Conference</vt:lpstr>
      <vt:lpstr>Slide 2</vt:lpstr>
      <vt:lpstr>Australia’s health system delivers good outcomes for a reasonable cost</vt:lpstr>
      <vt:lpstr>Slide 4</vt:lpstr>
      <vt:lpstr>The current trajectory of projected Australian Government health expenditure is unsustainable </vt:lpstr>
      <vt:lpstr>Health outcomes are driven by the productivity and cost-effectiveness of interventions</vt:lpstr>
      <vt:lpstr>Health outcomes can be improved by better management, increased research translation and new knowledge</vt:lpstr>
      <vt:lpstr>The Review proposes a 10-year strategy built upon a number of themes</vt:lpstr>
      <vt:lpstr>Slide 9</vt:lpstr>
      <vt:lpstr>The Review proposes a 10-year strategy built upon a number of themes</vt:lpstr>
    </vt:vector>
  </TitlesOfParts>
  <Company>CSIRO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Alley, Tammy (Comms, Campbell)</dc:creator>
  <cp:lastModifiedBy>agoff</cp:lastModifiedBy>
  <cp:revision>1003</cp:revision>
  <dcterms:created xsi:type="dcterms:W3CDTF">2012-07-16T02:47:13Z</dcterms:created>
  <dcterms:modified xsi:type="dcterms:W3CDTF">2013-11-21T23:39:55Z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554502416</vt:i4>
  </property>
  <property fmtid="{D5CDD505-2E9C-101B-9397-08002B2CF9AE}" pid="3" name="_NewReviewCycle">
    <vt:lpwstr/>
  </property>
  <property fmtid="{D5CDD505-2E9C-101B-9397-08002B2CF9AE}" pid="4" name="_EmailSubject">
    <vt:lpwstr>Simon McKeon Presentation</vt:lpwstr>
  </property>
  <property fmtid="{D5CDD505-2E9C-101B-9397-08002B2CF9AE}" pid="5" name="_AuthorEmail">
    <vt:lpwstr>Andrea.Goff@macquarie.com</vt:lpwstr>
  </property>
  <property fmtid="{D5CDD505-2E9C-101B-9397-08002B2CF9AE}" pid="6" name="_AuthorEmailDisplayName">
    <vt:lpwstr>Andrea Goff (MacCap)</vt:lpwstr>
  </property>
</Properties>
</file>